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8" r:id="rId1"/>
    <p:sldMasterId id="2147483762" r:id="rId2"/>
  </p:sldMasterIdLst>
  <p:notesMasterIdLst>
    <p:notesMasterId r:id="rId10"/>
  </p:notesMasterIdLst>
  <p:handoutMasterIdLst>
    <p:handoutMasterId r:id="rId11"/>
  </p:handoutMasterIdLst>
  <p:sldIdLst>
    <p:sldId id="408" r:id="rId3"/>
    <p:sldId id="386" r:id="rId4"/>
    <p:sldId id="387" r:id="rId5"/>
    <p:sldId id="388" r:id="rId6"/>
    <p:sldId id="389" r:id="rId7"/>
    <p:sldId id="390" r:id="rId8"/>
    <p:sldId id="409" r:id="rId9"/>
  </p:sldIdLst>
  <p:sldSz cx="12195175" cy="6859588"/>
  <p:notesSz cx="6797675" cy="9874250"/>
  <p:embeddedFontLst>
    <p:embeddedFont>
      <p:font typeface="BentonSans Book" panose="02000503000000020004" pitchFamily="2" charset="0"/>
      <p:regular r:id="rId12"/>
    </p:embeddedFont>
    <p:embeddedFont>
      <p:font typeface="BentonSans Light" panose="02000503000000020004" pitchFamily="2" charset="0"/>
      <p:regular r:id="rId13"/>
    </p:embeddedFont>
    <p:embeddedFont>
      <p:font typeface="BentonSans Medium" panose="02000603000000020004" pitchFamily="2" charset="0"/>
      <p:regular r:id="rId14"/>
    </p:embeddedFont>
    <p:embeddedFont>
      <p:font typeface="Arial Unicode MS" panose="020B0604020202020204" pitchFamily="34" charset="-128"/>
      <p:regular r:id="rId15"/>
    </p:embeddedFont>
    <p:embeddedFont>
      <p:font typeface="Stencil" panose="040409050D0802020404" pitchFamily="82" charset="0"/>
      <p:regular r:id="rId16"/>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90" autoAdjust="0"/>
  </p:normalViewPr>
  <p:slideViewPr>
    <p:cSldViewPr snapToGrid="0" showGuides="1">
      <p:cViewPr varScale="1">
        <p:scale>
          <a:sx n="92" d="100"/>
          <a:sy n="92" d="100"/>
        </p:scale>
        <p:origin x="444" y="90"/>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font" Target="fonts/font4.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2</a:t>
            </a:fld>
            <a:endParaRPr dirty="0">
              <a:solidFill>
                <a:srgbClr val="000000"/>
              </a:solidFill>
            </a:endParaRPr>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34409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3</a:t>
            </a:fld>
            <a:endParaRPr dirty="0">
              <a:solidFill>
                <a:srgbClr val="000000"/>
              </a:solidFill>
            </a:endParaRPr>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9476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4</a:t>
            </a:fld>
            <a:endParaRPr dirty="0">
              <a:solidFill>
                <a:srgbClr val="000000"/>
              </a:solidFill>
            </a:endParaRPr>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88933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5</a:t>
            </a:fld>
            <a:endParaRPr dirty="0">
              <a:solidFill>
                <a:srgbClr val="000000"/>
              </a:solidFill>
            </a:endParaRPr>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57430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6</a:t>
            </a:fld>
            <a:endParaRPr dirty="0">
              <a:solidFill>
                <a:srgbClr val="000000"/>
              </a:solidFill>
            </a:endParaRPr>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701939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7" name="TextBox 6"/>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2933014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103723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05734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0778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26966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707969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588319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b" anchorCtr="0">
            <a:noAutofit/>
          </a:bodyPr>
          <a:lstStyle>
            <a:lvl1pPr algn="l">
              <a:defRPr sz="6000">
                <a:solidFill>
                  <a:schemeClr val="tx1"/>
                </a:solidFill>
                <a:latin typeface="+mj-lt"/>
              </a:defRPr>
            </a:lvl1pPr>
          </a:lstStyle>
          <a:p>
            <a:r>
              <a:rPr lang="en-US" dirty="0" smtClean="0"/>
              <a:t>Click to edit text</a:t>
            </a:r>
            <a:endParaRPr lang="en-US" dirty="0"/>
          </a:p>
        </p:txBody>
      </p:sp>
      <p:sp>
        <p:nvSpPr>
          <p:cNvPr id="3" name="Rectangle 2"/>
          <p:cNvSpPr/>
          <p:nvPr/>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94350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extLst>
      <p:ext uri="{BB962C8B-B14F-4D97-AF65-F5344CB8AC3E}">
        <p14:creationId xmlns:p14="http://schemas.microsoft.com/office/powerpoint/2010/main" val="272029323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extLst>
      <p:ext uri="{BB962C8B-B14F-4D97-AF65-F5344CB8AC3E}">
        <p14:creationId xmlns:p14="http://schemas.microsoft.com/office/powerpoint/2010/main" val="60443200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282780717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34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300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2016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p:nvSpPr>
        <p:spPr bwMode="gray">
          <a:xfrm>
            <a:off x="323999" y="1692000"/>
            <a:ext cx="11547325" cy="3539430"/>
          </a:xfrm>
          <a:prstGeom prst="rect">
            <a:avLst/>
          </a:prstGeom>
          <a:noFill/>
        </p:spPr>
        <p:txBody>
          <a:bodyPr wrap="square" lIns="0" tIns="0" rIns="0" bIns="0" rtlCol="0">
            <a:spAutoFit/>
          </a:bodyPr>
          <a:lstStyle/>
          <a:p>
            <a:r>
              <a:rPr lang="en-US" sz="1200" kern="1200" dirty="0" smtClean="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smtClean="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smtClean="0">
                <a:solidFill>
                  <a:schemeClr val="tx1"/>
                </a:solidFill>
                <a:latin typeface="Arial"/>
                <a:ea typeface="Arial Unicode MS" panose="020B0604020202020204" pitchFamily="34" charset="-128"/>
                <a:cs typeface="+mn-cs"/>
                <a:hlinkClick r:id="rId2"/>
              </a:rPr>
              <a:t>http://global12.sap.com/corporate-en/legal/copyright/index.epx</a:t>
            </a:r>
            <a:r>
              <a:rPr lang="en-US" sz="1200" kern="1200" dirty="0" smtClean="0">
                <a:solidFill>
                  <a:schemeClr val="tx1"/>
                </a:solidFill>
                <a:latin typeface="Arial"/>
                <a:ea typeface="Arial Unicode MS" panose="020B0604020202020204" pitchFamily="34" charset="-128"/>
                <a:cs typeface="+mn-cs"/>
              </a:rPr>
              <a:t> for additional trademark information and notices.</a:t>
            </a:r>
          </a:p>
          <a:p>
            <a:pPr>
              <a:spcBef>
                <a:spcPts val="1200"/>
              </a:spcBef>
            </a:pPr>
            <a:r>
              <a:rPr lang="en-US" sz="1200" kern="1200" dirty="0" smtClean="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Arial Unicode MS" panose="020B0604020202020204" pitchFamily="34" charset="-128"/>
                <a:cs typeface="+mn-cs"/>
              </a:rPr>
              <a:t>National product specifications may vary.</a:t>
            </a:r>
          </a:p>
          <a:p>
            <a:pPr>
              <a:spcBef>
                <a:spcPts val="1200"/>
              </a:spcBef>
            </a:pPr>
            <a:r>
              <a:rPr lang="en-US" sz="1200" kern="1200" dirty="0" smtClean="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smtClean="0">
                <a:solidFill>
                  <a:schemeClr val="tx1"/>
                </a:solidFill>
                <a:latin typeface="Arial"/>
                <a:ea typeface="Arial Unicode MS" panose="020B0604020202020204" pitchFamily="34" charset="-128"/>
                <a:cs typeface="+mn-cs"/>
              </a:rPr>
            </a:br>
            <a:r>
              <a:rPr lang="en-US" sz="1200" kern="1200" dirty="0" smtClean="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200" kern="1200" dirty="0" smtClean="0">
                <a:solidFill>
                  <a:schemeClr val="tx1"/>
                </a:solidFill>
                <a:latin typeface="Arial"/>
                <a:ea typeface="Arial Unicode MS" panose="020B0604020202020204" pitchFamily="34" charset="-128"/>
                <a:cs typeface="+mn-cs"/>
              </a:rPr>
            </a:br>
            <a:r>
              <a:rPr lang="en-US" sz="1200" kern="1200" dirty="0" smtClean="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smtClean="0">
                <a:solidFill>
                  <a:schemeClr val="tx1"/>
                </a:solidFill>
                <a:latin typeface="Arial"/>
                <a:ea typeface="Arial Unicode MS" panose="020B0604020202020204" pitchFamily="34" charset="-128"/>
                <a:cs typeface="+mn-cs"/>
              </a:rPr>
            </a:br>
            <a:r>
              <a:rPr lang="en-US" sz="1200" kern="1200" dirty="0" smtClean="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39577753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smtClean="0">
                <a:solidFill>
                  <a:schemeClr val="accent2"/>
                </a:solidFill>
                <a:latin typeface="+mj-lt"/>
                <a:ea typeface="+mj-ea"/>
                <a:cs typeface="+mj-cs"/>
              </a:rPr>
              <a:t>© 2016 SAP SE oder ein SAP-Konzernunternehmen. </a:t>
            </a:r>
            <a:br>
              <a:rPr lang="de-DE" sz="2900" b="1" kern="1200" noProof="0" dirty="0" smtClean="0">
                <a:solidFill>
                  <a:schemeClr val="accent2"/>
                </a:solidFill>
                <a:latin typeface="+mj-lt"/>
                <a:ea typeface="+mj-ea"/>
                <a:cs typeface="+mj-cs"/>
              </a:rPr>
            </a:br>
            <a:r>
              <a:rPr lang="de-DE" sz="2900" b="1" kern="1200" noProof="0" dirty="0" smtClean="0">
                <a:solidFill>
                  <a:schemeClr val="accent2"/>
                </a:solidFill>
                <a:latin typeface="+mj-lt"/>
                <a:ea typeface="+mj-ea"/>
                <a:cs typeface="+mj-cs"/>
              </a:rPr>
              <a:t>Alle Rechte vorbehalten.</a:t>
            </a:r>
          </a:p>
        </p:txBody>
      </p:sp>
      <p:sp>
        <p:nvSpPr>
          <p:cNvPr id="8" name="TextBox 7"/>
          <p:cNvSpPr txBox="1"/>
          <p:nvPr/>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Strategie und etwaige künftige Entwicklungen, Produkte und/oder Plattformen der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Arial Unicode MS" panose="020B0604020202020204"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32008391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with picture - short">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tx1">
              <a:alpha val="7500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smtClean="0">
              <a:solidFill>
                <a:srgbClr val="FFFFFF"/>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bg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467999" y="154080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baseline="0">
                <a:solidFill>
                  <a:schemeClr val="bg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73888004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spTree>
      <p:nvGrpSpPr>
        <p:cNvPr id="1" name=""/>
        <p:cNvGrpSpPr/>
        <p:nvPr/>
      </p:nvGrpSpPr>
      <p:grpSpPr>
        <a:xfrm>
          <a:off x="0" y="0"/>
          <a:ext cx="0" cy="0"/>
          <a:chOff x="0" y="0"/>
          <a:chExt cx="0" cy="0"/>
        </a:xfrm>
      </p:grpSpPr>
      <p:sp>
        <p:nvSpPr>
          <p:cNvPr id="8" name="Rectangle 7"/>
          <p:cNvSpPr/>
          <p:nvPr/>
        </p:nvSpPr>
        <p:spPr bwMode="gray">
          <a:xfrm>
            <a:off x="324000" y="0"/>
            <a:ext cx="11545200" cy="2160000"/>
          </a:xfrm>
          <a:prstGeom prst="rect">
            <a:avLst/>
          </a:prstGeom>
          <a:solidFill>
            <a:schemeClr val="tx1">
              <a:alpha val="7500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smtClean="0">
              <a:solidFill>
                <a:srgbClr val="FFFFFF"/>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80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chemeClr val="bg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chemeClr val="bg1"/>
                </a:solidFill>
                <a:latin typeface="+mj-lt"/>
              </a:defRPr>
            </a:lvl1pPr>
          </a:lstStyle>
          <a:p>
            <a:r>
              <a:rPr lang="en-US" sz="3600" dirty="0" smtClean="0"/>
              <a:t>Alternate Presentation Title</a:t>
            </a:r>
            <a:br>
              <a:rPr lang="en-US" sz="3600" dirty="0" smtClean="0"/>
            </a:br>
            <a:r>
              <a:rPr lang="en-US" sz="3600" dirty="0" smtClean="0"/>
              <a:t>Breaks to Two Lines</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4755426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 sho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06200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4080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smtClean="0">
              <a:solidFill>
                <a:srgbClr val="FFFFFF"/>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244561037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 two lines">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4080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324000" y="324075"/>
            <a:ext cx="10620000" cy="1107996"/>
          </a:xfrm>
        </p:spPr>
        <p:txBody>
          <a:bodyPr anchor="t" anchorCtr="0">
            <a:noAutofit/>
          </a:bodyPr>
          <a:lstStyle>
            <a:lvl1pPr>
              <a:defRPr sz="3600">
                <a:solidFill>
                  <a:schemeClr val="tx1"/>
                </a:solidFill>
                <a:latin typeface="+mj-lt"/>
              </a:defRPr>
            </a:lvl1pPr>
          </a:lstStyle>
          <a:p>
            <a:r>
              <a:rPr lang="en-US" sz="3600" dirty="0" smtClean="0"/>
              <a:t>Alternate Presentation Title</a:t>
            </a:r>
            <a:br>
              <a:rPr lang="en-US" sz="3600" dirty="0" smtClean="0"/>
            </a:br>
            <a:r>
              <a:rPr lang="en-US" sz="3600" dirty="0" smtClean="0"/>
              <a:t>Breaks to Two Lines</a:t>
            </a:r>
            <a:endParaRPr lang="de-DE"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smtClean="0">
              <a:solidFill>
                <a:srgbClr val="FFFFFF"/>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66059567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ivider Page with picture">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accent2"/>
          </a:solidFill>
        </p:spPr>
        <p:txBody>
          <a:bodyPr tIns="600113"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smtClean="0">
              <a:solidFill>
                <a:srgbClr val="FFFFFF"/>
              </a:solidFill>
              <a:ea typeface="Arial Unicode MS" pitchFamily="34" charset="-128"/>
              <a:cs typeface="Arial Unicode MS" pitchFamily="34" charset="-128"/>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1849775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Divider Page">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smtClean="0">
              <a:solidFill>
                <a:srgbClr val="FFFFFF"/>
              </a:solidFil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28517555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act / Thank You">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smtClean="0">
              <a:solidFill>
                <a:srgbClr val="FFFFFF"/>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8989200" y="2592000"/>
            <a:ext cx="2880000" cy="3294000"/>
          </a:xfrm>
        </p:spPr>
        <p:txBody>
          <a:bodyPr anchor="t" anchorCtr="0">
            <a:noAutofit/>
          </a:bodyPr>
          <a:lstStyle>
            <a:lvl1pPr>
              <a:spcBef>
                <a:spcPts val="0"/>
              </a:spcBef>
              <a:defRPr sz="1600" b="0"/>
            </a:lvl1pPr>
          </a:lstStyle>
          <a:p>
            <a:r>
              <a:rPr lang="en-US" dirty="0" smtClean="0"/>
              <a:t>Contact information:</a:t>
            </a:r>
          </a:p>
          <a:p>
            <a:endParaRPr lang="en-US" dirty="0" smtClean="0"/>
          </a:p>
          <a:p>
            <a:r>
              <a:rPr lang="en-US" dirty="0" smtClean="0"/>
              <a:t>F name L name</a:t>
            </a:r>
          </a:p>
          <a:p>
            <a:r>
              <a:rPr lang="en-US" dirty="0" smtClean="0"/>
              <a:t>Title</a:t>
            </a:r>
          </a:p>
          <a:p>
            <a:r>
              <a:rPr lang="en-US" dirty="0" smtClean="0"/>
              <a:t>Address</a:t>
            </a:r>
          </a:p>
          <a:p>
            <a:r>
              <a:rPr lang="en-US" dirty="0" smtClean="0"/>
              <a:t>Phone number</a:t>
            </a:r>
          </a:p>
        </p:txBody>
      </p:sp>
      <p:sp>
        <p:nvSpPr>
          <p:cNvPr id="7" name="TextBox 6"/>
          <p:cNvSpPr txBox="1"/>
          <p:nvPr userDrawn="1"/>
        </p:nvSpPr>
        <p:spPr bwMode="black">
          <a:xfrm>
            <a:off x="324000" y="6622344"/>
            <a:ext cx="3340658" cy="138499"/>
          </a:xfrm>
          <a:prstGeom prst="rect">
            <a:avLst/>
          </a:prstGeom>
          <a:noFill/>
        </p:spPr>
        <p:txBody>
          <a:bodyPr wrap="none" lIns="0" tIns="0" rIns="0" bIns="0" rtlCol="0">
            <a:spAutoFit/>
          </a:bodyPr>
          <a:lstStyle/>
          <a:p>
            <a:pPr marL="158780" indent="-158780">
              <a:buClr>
                <a:srgbClr val="FFFFFF"/>
              </a:buClr>
              <a:buFont typeface="Arial" pitchFamily="34" charset="0"/>
              <a:buChar char="©"/>
            </a:pPr>
            <a:r>
              <a:rPr lang="en-US" sz="900" dirty="0" smtClean="0">
                <a:solidFill>
                  <a:srgbClr val="FFFFFF"/>
                </a:solidFill>
              </a:rPr>
              <a:t>2016 SAP SE or an SAP affiliate company.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Tree>
    <p:extLst>
      <p:ext uri="{BB962C8B-B14F-4D97-AF65-F5344CB8AC3E}">
        <p14:creationId xmlns:p14="http://schemas.microsoft.com/office/powerpoint/2010/main" val="93095927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extLst>
      <p:ext uri="{BB962C8B-B14F-4D97-AF65-F5344CB8AC3E}">
        <p14:creationId xmlns:p14="http://schemas.microsoft.com/office/powerpoint/2010/main" val="34608370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t" anchorCtr="0">
            <a:noAutofit/>
          </a:bodyPr>
          <a:lstStyle>
            <a:lvl1pPr>
              <a:defRPr sz="6000">
                <a:solidFill>
                  <a:schemeClr val="tx1"/>
                </a:solidFill>
                <a:latin typeface="+mj-lt"/>
              </a:defRPr>
            </a:lvl1pPr>
          </a:lstStyle>
          <a:p>
            <a:r>
              <a:rPr lang="de-DE" dirty="0" smtClean="0"/>
              <a:t>Click </a:t>
            </a:r>
            <a:r>
              <a:rPr lang="de-DE" dirty="0" err="1" smtClean="0"/>
              <a:t>to</a:t>
            </a:r>
            <a:r>
              <a:rPr lang="de-DE" dirty="0" smtClean="0"/>
              <a:t> </a:t>
            </a:r>
            <a:r>
              <a:rPr lang="de-DE" dirty="0" err="1" smtClean="0"/>
              <a:t>insert</a:t>
            </a:r>
            <a:r>
              <a:rPr lang="de-DE" dirty="0" smtClean="0"/>
              <a:t> </a:t>
            </a:r>
            <a:r>
              <a:rPr lang="de-DE" dirty="0" err="1" smtClean="0"/>
              <a:t>text</a:t>
            </a:r>
            <a:endParaRPr lang="de-DE" dirty="0"/>
          </a:p>
        </p:txBody>
      </p:sp>
      <p:sp>
        <p:nvSpPr>
          <p:cNvPr id="6" name="Rectangle 5"/>
          <p:cNvSpPr/>
          <p:nvPr userDrawn="1"/>
        </p:nvSpPr>
        <p:spPr bwMode="gray">
          <a:xfrm>
            <a:off x="236220" y="1143000"/>
            <a:ext cx="11795760" cy="22098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smtClean="0">
              <a:solidFill>
                <a:srgbClr val="FFFFFF"/>
              </a:solidFill>
              <a:ea typeface="Arial Unicode MS" pitchFamily="34" charset="-128"/>
              <a:cs typeface="Arial Unicode MS" pitchFamily="34" charset="-128"/>
            </a:endParaRPr>
          </a:p>
        </p:txBody>
      </p:sp>
    </p:spTree>
    <p:extLst>
      <p:ext uri="{BB962C8B-B14F-4D97-AF65-F5344CB8AC3E}">
        <p14:creationId xmlns:p14="http://schemas.microsoft.com/office/powerpoint/2010/main" val="24636576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31543243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160444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7827218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591440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7639050" y="1691079"/>
            <a:ext cx="4232275" cy="4392042"/>
          </a:xfrm>
          <a:solidFill>
            <a:schemeClr val="accent2"/>
          </a:solidFill>
        </p:spPr>
        <p:txBody>
          <a:bodyPr tIns="1543147" anchor="t" anchorCtr="0"/>
          <a:lstStyle>
            <a:lvl1pPr algn="ctr">
              <a:defRPr b="0">
                <a:solidFill>
                  <a:schemeClr val="tx1"/>
                </a:solidFill>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11441146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6208016" y="1692392"/>
            <a:ext cx="5662800" cy="4393017"/>
          </a:xfrm>
          <a:solidFill>
            <a:schemeClr val="accent2"/>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6235290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706938" y="1692392"/>
            <a:ext cx="7164387" cy="4393017"/>
          </a:xfrm>
          <a:solidFill>
            <a:schemeClr val="accent2"/>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18666682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 SAP (delete if not needed)</a:t>
            </a:r>
            <a:br>
              <a:rPr lang="en-US" dirty="0" smtClean="0"/>
            </a:br>
            <a:r>
              <a:rPr lang="en-US" dirty="0" smtClean="0"/>
              <a:t>Month 00, 2016</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accent2"/>
          </a:solidFill>
        </p:spPr>
        <p:txBody>
          <a:bodyPr tIns="600113"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6208016" y="3574318"/>
            <a:ext cx="5662800" cy="2508804"/>
          </a:xfrm>
          <a:solidFill>
            <a:schemeClr val="accent2"/>
          </a:solidFill>
        </p:spPr>
        <p:txBody>
          <a:bodyPr tIns="600113"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296554091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a:solidFill>
            <a:schemeClr val="accent2"/>
          </a:solidFill>
        </p:spPr>
        <p:txBody>
          <a:bodyPr tIns="0"/>
          <a:lstStyle>
            <a:lvl1pPr algn="l">
              <a:defRPr b="0"/>
            </a:lvl1pPr>
          </a:lstStyle>
          <a:p>
            <a:pPr lvl="0"/>
            <a:r>
              <a:rPr lang="en-US" dirty="0" smtClean="0"/>
              <a:t>Click to add content</a:t>
            </a:r>
          </a:p>
        </p:txBody>
      </p:sp>
    </p:spTree>
    <p:extLst>
      <p:ext uri="{BB962C8B-B14F-4D97-AF65-F5344CB8AC3E}">
        <p14:creationId xmlns:p14="http://schemas.microsoft.com/office/powerpoint/2010/main" val="243644746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397172738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Rectangle 6"/>
          <p:cNvSpPr/>
          <p:nvPr userDrawn="1"/>
        </p:nvSpPr>
        <p:spPr bwMode="gray">
          <a:xfrm>
            <a:off x="236220" y="1143000"/>
            <a:ext cx="11795760" cy="220980"/>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smtClean="0">
              <a:solidFill>
                <a:srgbClr val="FFFFFF"/>
              </a:solidFill>
              <a:ea typeface="Arial Unicode MS" pitchFamily="34" charset="-128"/>
              <a:cs typeface="Arial Unicode MS" pitchFamily="34" charset="-128"/>
            </a:endParaRPr>
          </a:p>
        </p:txBody>
      </p:sp>
    </p:spTree>
    <p:extLst>
      <p:ext uri="{BB962C8B-B14F-4D97-AF65-F5344CB8AC3E}">
        <p14:creationId xmlns:p14="http://schemas.microsoft.com/office/powerpoint/2010/main" val="391011124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6365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4" name="TextBox 3"/>
          <p:cNvSpPr txBox="1"/>
          <p:nvPr/>
        </p:nvSpPr>
        <p:spPr bwMode="gray">
          <a:xfrm>
            <a:off x="323999" y="1692000"/>
            <a:ext cx="11547325" cy="3539430"/>
          </a:xfrm>
          <a:prstGeom prst="rect">
            <a:avLst/>
          </a:prstGeom>
          <a:noFill/>
        </p:spPr>
        <p:txBody>
          <a:bodyPr wrap="square" lIns="0" tIns="0" rIns="0" bIns="0" rtlCol="0">
            <a:spAutoFit/>
          </a:bodyPr>
          <a:lstStyle/>
          <a:p>
            <a:r>
              <a:rPr lang="en-US" sz="1200" dirty="0" smtClean="0">
                <a:solidFill>
                  <a:srgbClr val="FFFFFF"/>
                </a:solidFill>
                <a:ea typeface="Arial Unicode MS" panose="020B0604020202020204" pitchFamily="34" charset="-128"/>
              </a:rPr>
              <a:t>No part of this publication may be reproduced or transmitted in any form or for any purpose without the express permission of SAP SE or an SAP affiliate company.</a:t>
            </a:r>
          </a:p>
          <a:p>
            <a:pPr>
              <a:spcBef>
                <a:spcPts val="1200"/>
              </a:spcBef>
            </a:pPr>
            <a:r>
              <a:rPr lang="en-US" sz="1200" dirty="0" smtClean="0">
                <a:solidFill>
                  <a:srgbClr val="FFFFFF"/>
                </a:solidFill>
                <a:ea typeface="Arial Unicode MS" panose="020B0604020202020204"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smtClean="0">
                <a:solidFill>
                  <a:srgbClr val="FFFFFF"/>
                </a:solidFill>
                <a:ea typeface="Arial Unicode MS" panose="020B0604020202020204" pitchFamily="34" charset="-128"/>
                <a:hlinkClick r:id="rId2"/>
              </a:rPr>
              <a:t>http://global12.sap.com/corporate-en/legal/copyright/index.epx</a:t>
            </a:r>
            <a:r>
              <a:rPr lang="en-US" sz="1200" dirty="0" smtClean="0">
                <a:solidFill>
                  <a:srgbClr val="FFFFFF"/>
                </a:solidFill>
                <a:ea typeface="Arial Unicode MS" panose="020B0604020202020204" pitchFamily="34" charset="-128"/>
              </a:rPr>
              <a:t> for additional trademark information and notices.</a:t>
            </a:r>
          </a:p>
          <a:p>
            <a:pPr>
              <a:spcBef>
                <a:spcPts val="1200"/>
              </a:spcBef>
            </a:pPr>
            <a:r>
              <a:rPr lang="en-US" sz="1200" dirty="0" smtClean="0">
                <a:solidFill>
                  <a:srgbClr val="FFFFFF"/>
                </a:solidFill>
                <a:ea typeface="Arial Unicode MS" panose="020B0604020202020204" pitchFamily="34" charset="-128"/>
              </a:rPr>
              <a:t>Some software products marketed by SAP SE and its distributors contain proprietary software components of other software vendors.</a:t>
            </a:r>
          </a:p>
          <a:p>
            <a:pPr>
              <a:spcBef>
                <a:spcPts val="1200"/>
              </a:spcBef>
            </a:pPr>
            <a:r>
              <a:rPr lang="en-US" sz="1200" dirty="0" smtClean="0">
                <a:solidFill>
                  <a:srgbClr val="FFFFFF"/>
                </a:solidFill>
                <a:ea typeface="Arial Unicode MS" panose="020B0604020202020204" pitchFamily="34" charset="-128"/>
              </a:rPr>
              <a:t>National product specifications may vary.</a:t>
            </a:r>
          </a:p>
          <a:p>
            <a:pPr>
              <a:spcBef>
                <a:spcPts val="1200"/>
              </a:spcBef>
            </a:pPr>
            <a:r>
              <a:rPr lang="en-US" sz="1200" dirty="0" smtClean="0">
                <a:solidFill>
                  <a:srgbClr val="FFFFFF"/>
                </a:solidFill>
                <a:ea typeface="Arial Unicode MS" panose="020B0604020202020204"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smtClean="0">
                <a:solidFill>
                  <a:srgbClr val="FFFFFF"/>
                </a:solidFill>
                <a:ea typeface="Arial Unicode MS" panose="020B0604020202020204" pitchFamily="34" charset="-128"/>
              </a:rPr>
            </a:br>
            <a:r>
              <a:rPr lang="en-US" sz="1200" dirty="0" smtClean="0">
                <a:solidFill>
                  <a:srgbClr val="FFFFFF"/>
                </a:solidFill>
                <a:ea typeface="Arial Unicode MS" panose="020B0604020202020204" pitchFamily="34" charset="-128"/>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dirty="0" smtClean="0">
                <a:solidFill>
                  <a:srgbClr val="FFFFFF"/>
                </a:solidFill>
                <a:ea typeface="Arial Unicode MS" panose="020B0604020202020204" pitchFamily="34" charset="-128"/>
              </a:rPr>
              <a:t>In particular, SAP SE or its affiliated companies have no obligation to pursue any course of business outlined in this document or any related presentation, or to develop </a:t>
            </a:r>
            <a:br>
              <a:rPr lang="en-US" sz="1200" dirty="0" smtClean="0">
                <a:solidFill>
                  <a:srgbClr val="FFFFFF"/>
                </a:solidFill>
                <a:ea typeface="Arial Unicode MS" panose="020B0604020202020204" pitchFamily="34" charset="-128"/>
              </a:rPr>
            </a:br>
            <a:r>
              <a:rPr lang="en-US" sz="1200" dirty="0" smtClean="0">
                <a:solidFill>
                  <a:srgbClr val="FFFFFF"/>
                </a:solidFill>
                <a:ea typeface="Arial Unicode MS" panose="020B0604020202020204"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smtClean="0">
                <a:solidFill>
                  <a:srgbClr val="FFFFFF"/>
                </a:solidFill>
                <a:ea typeface="Arial Unicode MS" panose="020B0604020202020204" pitchFamily="34" charset="-128"/>
              </a:rPr>
            </a:br>
            <a:r>
              <a:rPr lang="en-US" sz="1200" dirty="0" smtClean="0">
                <a:solidFill>
                  <a:srgbClr val="FFFFFF"/>
                </a:solidFill>
                <a:ea typeface="Arial Unicode MS" panose="020B0604020202020204"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5" name="TextBox 4"/>
          <p:cNvSpPr txBox="1"/>
          <p:nvPr userDrawn="1"/>
        </p:nvSpPr>
        <p:spPr bwMode="gray">
          <a:xfrm>
            <a:off x="324000" y="324075"/>
            <a:ext cx="11547324" cy="756175"/>
          </a:xfrm>
          <a:prstGeom prst="rect">
            <a:avLst/>
          </a:prstGeom>
        </p:spPr>
        <p:txBody>
          <a:bodyPr vert="horz" lIns="0" tIns="0" rIns="0" bIns="0" rtlCol="0" anchor="ctr" anchorCtr="0">
            <a:noAutofit/>
          </a:bodyPr>
          <a:lstStyle/>
          <a:p>
            <a:pPr>
              <a:spcBef>
                <a:spcPct val="0"/>
              </a:spcBef>
            </a:pPr>
            <a:r>
              <a:rPr lang="en-US" sz="2900" b="1" dirty="0" smtClean="0">
                <a:solidFill>
                  <a:srgbClr val="FFFFFF"/>
                </a:solidFill>
              </a:rPr>
              <a:t>© 2016 SAP SE or an SAP affiliate company. All rights reserved.</a:t>
            </a:r>
          </a:p>
        </p:txBody>
      </p:sp>
    </p:spTree>
    <p:extLst>
      <p:ext uri="{BB962C8B-B14F-4D97-AF65-F5344CB8AC3E}">
        <p14:creationId xmlns:p14="http://schemas.microsoft.com/office/powerpoint/2010/main" val="42378948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pyright german">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spcBef>
                <a:spcPct val="0"/>
              </a:spcBef>
              <a:defRPr/>
            </a:pPr>
            <a:r>
              <a:rPr sz="2900" b="1" dirty="0" smtClean="0">
                <a:solidFill>
                  <a:srgbClr val="FFFFFF"/>
                </a:solidFill>
              </a:rPr>
              <a:t>© 2016 SAP SE oder ein SAP-Konzernunternehmen. </a:t>
            </a:r>
            <a:br>
              <a:rPr sz="2900" b="1" dirty="0" smtClean="0">
                <a:solidFill>
                  <a:srgbClr val="FFFFFF"/>
                </a:solidFill>
              </a:rPr>
            </a:br>
            <a:r>
              <a:rPr sz="2900" b="1" dirty="0" smtClean="0">
                <a:solidFill>
                  <a:srgbClr val="FFFFFF"/>
                </a:solidFill>
              </a:rPr>
              <a:t>Alle Rechte vorbehalten.</a:t>
            </a:r>
          </a:p>
        </p:txBody>
      </p:sp>
      <p:sp>
        <p:nvSpPr>
          <p:cNvPr id="4" name="TextBox 3"/>
          <p:cNvSpPr txBox="1"/>
          <p:nvPr userDrawn="1"/>
        </p:nvSpPr>
        <p:spPr bwMode="gray">
          <a:xfrm>
            <a:off x="323999" y="1692000"/>
            <a:ext cx="11547325" cy="4278094"/>
          </a:xfrm>
          <a:prstGeom prst="rect">
            <a:avLst/>
          </a:prstGeom>
          <a:noFill/>
        </p:spPr>
        <p:txBody>
          <a:bodyPr wrap="square" lIns="0" tIns="0" rIns="0" bIns="0" rtlCol="0">
            <a:spAutoFit/>
          </a:bodyPr>
          <a:lstStyle/>
          <a:p>
            <a:r>
              <a:rPr sz="1200" dirty="0" smtClean="0">
                <a:solidFill>
                  <a:srgbClr val="FFFFFF"/>
                </a:solidFill>
              </a:rPr>
              <a:t>Weitergabe und Vervielfältigung dieser Publikation oder von Teilen daraus sind, zu welchem Zweck und in welcher Form auch immer, ohne die ausdrückliche schriftliche Genehmigung durch </a:t>
            </a:r>
            <a:r>
              <a:rPr lang="en-US" sz="1200" dirty="0" smtClean="0">
                <a:solidFill>
                  <a:srgbClr val="FFFFFF"/>
                </a:solidFill>
                <a:ea typeface="Arial Unicode MS" panose="020B0604020202020204" pitchFamily="34" charset="-128"/>
              </a:rPr>
              <a:t>SAP SE </a:t>
            </a:r>
            <a:r>
              <a:rPr sz="1200" dirty="0" smtClean="0">
                <a:solidFill>
                  <a:srgbClr val="FFFFFF"/>
                </a:solidFill>
              </a:rPr>
              <a:t>oder ein SAP-Konzernunternehmen nicht gestattet.</a:t>
            </a:r>
          </a:p>
          <a:p>
            <a:pPr>
              <a:spcBef>
                <a:spcPts val="1200"/>
              </a:spcBef>
            </a:pPr>
            <a:r>
              <a:rPr sz="1200" dirty="0" smtClean="0">
                <a:solidFill>
                  <a:srgbClr val="FFFFFF"/>
                </a:solidFill>
              </a:rPr>
              <a:t>SAP und andere in diesem Dokument erwähnte Produkte und Dienstleistungen von SAP sowie die dazugehörigen Logos sind Marken oder eingetragene Marken der </a:t>
            </a:r>
            <a:br>
              <a:rPr sz="1200" dirty="0" smtClean="0">
                <a:solidFill>
                  <a:srgbClr val="FFFFFF"/>
                </a:solidFill>
              </a:rPr>
            </a:br>
            <a:r>
              <a:rPr lang="en-US" sz="1200" dirty="0" smtClean="0">
                <a:solidFill>
                  <a:srgbClr val="FFFFFF"/>
                </a:solidFill>
                <a:ea typeface="Arial Unicode MS" panose="020B0604020202020204" pitchFamily="34" charset="-128"/>
              </a:rPr>
              <a:t>SAP SE </a:t>
            </a:r>
            <a:r>
              <a:rPr sz="1200" dirty="0" smtClean="0">
                <a:solidFill>
                  <a:srgbClr val="FFFFFF"/>
                </a:solidFill>
              </a:rPr>
              <a:t>(oder von einem SAP-Konzernunternehmen) in Deutschland und verschiedenen anderen Ländern weltweit. </a:t>
            </a:r>
            <a:br>
              <a:rPr sz="1200" dirty="0" smtClean="0">
                <a:solidFill>
                  <a:srgbClr val="FFFFFF"/>
                </a:solidFill>
              </a:rPr>
            </a:br>
            <a:r>
              <a:rPr sz="1200" dirty="0" smtClean="0">
                <a:solidFill>
                  <a:srgbClr val="FFFFFF"/>
                </a:solidFill>
              </a:rPr>
              <a:t>Weitere Hinweise und Informationen zum Markenrecht finden Sie unter </a:t>
            </a:r>
            <a:r>
              <a:rPr sz="1200" dirty="0" smtClean="0">
                <a:solidFill>
                  <a:srgbClr val="FFFFFF"/>
                </a:solidFill>
                <a:hlinkClick r:id="rId2"/>
              </a:rPr>
              <a:t>http://global.sap.com/corporate-de/legal/copyright/index.epx</a:t>
            </a:r>
            <a:r>
              <a:rPr sz="1200" dirty="0" smtClean="0">
                <a:solidFill>
                  <a:srgbClr val="FFFFFF"/>
                </a:solidFill>
              </a:rPr>
              <a:t>.</a:t>
            </a:r>
          </a:p>
          <a:p>
            <a:pPr>
              <a:spcBef>
                <a:spcPts val="1200"/>
              </a:spcBef>
            </a:pPr>
            <a:r>
              <a:rPr sz="1200" dirty="0" smtClean="0">
                <a:solidFill>
                  <a:srgbClr val="FFFFFF"/>
                </a:solidFill>
              </a:rPr>
              <a:t>Die von </a:t>
            </a:r>
            <a:r>
              <a:rPr lang="en-US" sz="1200" dirty="0" smtClean="0">
                <a:solidFill>
                  <a:srgbClr val="FFFFFF"/>
                </a:solidFill>
                <a:ea typeface="Arial Unicode MS" panose="020B0604020202020204" pitchFamily="34" charset="-128"/>
              </a:rPr>
              <a:t>SAP SE </a:t>
            </a:r>
            <a:r>
              <a:rPr sz="1200" dirty="0" smtClean="0">
                <a:solidFill>
                  <a:srgbClr val="FFFFFF"/>
                </a:solidFill>
              </a:rPr>
              <a:t>oder deren Vertriebsfirmen angebotenen Softwareprodukte können Softwarekomponenten auch anderer Softwarehersteller enthalten.</a:t>
            </a:r>
          </a:p>
          <a:p>
            <a:pPr>
              <a:spcBef>
                <a:spcPts val="1200"/>
              </a:spcBef>
            </a:pPr>
            <a:r>
              <a:rPr sz="1200" dirty="0" smtClean="0">
                <a:solidFill>
                  <a:srgbClr val="FFFFFF"/>
                </a:solidFill>
              </a:rPr>
              <a:t>Produkte können länderspezifische Unterschiede aufweisen.</a:t>
            </a:r>
          </a:p>
          <a:p>
            <a:pPr>
              <a:spcBef>
                <a:spcPts val="1200"/>
              </a:spcBef>
            </a:pPr>
            <a:r>
              <a:rPr sz="1200" dirty="0" smtClean="0">
                <a:solidFill>
                  <a:srgbClr val="FFFFFF"/>
                </a:solidFill>
              </a:rPr>
              <a:t>Die vorliegenden Unterlagen werden von der </a:t>
            </a:r>
            <a:r>
              <a:rPr lang="en-US" sz="1200" dirty="0" smtClean="0">
                <a:solidFill>
                  <a:srgbClr val="FFFFFF"/>
                </a:solidFill>
                <a:ea typeface="Arial Unicode MS" panose="020B0604020202020204" pitchFamily="34" charset="-128"/>
              </a:rPr>
              <a:t>SAP SE </a:t>
            </a:r>
            <a:r>
              <a:rPr sz="1200" dirty="0" smtClean="0">
                <a:solidFill>
                  <a:srgbClr val="FFFFFF"/>
                </a:solidFill>
              </a:rPr>
              <a:t>oder einem SAP-Konzernunternehmen bereitgestellt und dienen ausschließlich zu Informationszwecken. </a:t>
            </a:r>
            <a:br>
              <a:rPr sz="1200" dirty="0" smtClean="0">
                <a:solidFill>
                  <a:srgbClr val="FFFFFF"/>
                </a:solidFill>
              </a:rPr>
            </a:br>
            <a:r>
              <a:rPr sz="1200" dirty="0" smtClean="0">
                <a:solidFill>
                  <a:srgbClr val="FFFFFF"/>
                </a:solidFill>
              </a:rPr>
              <a:t>Die </a:t>
            </a:r>
            <a:r>
              <a:rPr lang="en-US" sz="1200" dirty="0" smtClean="0">
                <a:solidFill>
                  <a:srgbClr val="FFFFFF"/>
                </a:solidFill>
                <a:ea typeface="Arial Unicode MS" panose="020B0604020202020204" pitchFamily="34" charset="-128"/>
              </a:rPr>
              <a:t>SAP SE </a:t>
            </a:r>
            <a:r>
              <a:rPr sz="1200" dirty="0" smtClean="0">
                <a:solidFill>
                  <a:srgbClr val="FFFFFF"/>
                </a:solidFill>
              </a:rPr>
              <a:t>oder ihre Konzernunternehmen übernehmen keinerlei Haftung oder Gewährleistung für Fehler oder Unvollständigkeiten in  dieser Publikation. </a:t>
            </a:r>
            <a:br>
              <a:rPr sz="1200" dirty="0" smtClean="0">
                <a:solidFill>
                  <a:srgbClr val="FFFFFF"/>
                </a:solidFill>
              </a:rPr>
            </a:br>
            <a:r>
              <a:rPr sz="1200" dirty="0" smtClean="0">
                <a:solidFill>
                  <a:srgbClr val="FFFFFF"/>
                </a:solidFill>
              </a:rPr>
              <a:t>Die </a:t>
            </a:r>
            <a:r>
              <a:rPr lang="en-US" sz="1200" dirty="0" smtClean="0">
                <a:solidFill>
                  <a:srgbClr val="FFFFFF"/>
                </a:solidFill>
                <a:ea typeface="Arial Unicode MS" panose="020B0604020202020204" pitchFamily="34" charset="-128"/>
              </a:rPr>
              <a:t>SAP SE </a:t>
            </a:r>
            <a:r>
              <a:rPr sz="1200" dirty="0" smtClean="0">
                <a:solidFill>
                  <a:srgbClr val="FFFFFF"/>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sz="1200" dirty="0" smtClean="0">
                <a:solidFill>
                  <a:srgbClr val="FFFFFF"/>
                </a:solidFill>
              </a:rPr>
              <a:t>Insbesondere sind die </a:t>
            </a:r>
            <a:r>
              <a:rPr lang="en-US" sz="1200" dirty="0" smtClean="0">
                <a:solidFill>
                  <a:srgbClr val="FFFFFF"/>
                </a:solidFill>
                <a:ea typeface="Arial Unicode MS" panose="020B0604020202020204" pitchFamily="34" charset="-128"/>
              </a:rPr>
              <a:t>SAP SE </a:t>
            </a:r>
            <a:r>
              <a:rPr sz="1200" dirty="0" smtClean="0">
                <a:solidFill>
                  <a:srgbClr val="FFFFFF"/>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sz="1200" dirty="0" smtClean="0">
                <a:solidFill>
                  <a:srgbClr val="FFFFFF"/>
                </a:solidFill>
              </a:rPr>
            </a:br>
            <a:r>
              <a:rPr sz="1200" dirty="0" smtClean="0">
                <a:solidFill>
                  <a:srgbClr val="FFFFFF"/>
                </a:solidFill>
              </a:rPr>
              <a:t>die Strategie und etwaige künftige Entwicklungen, Produkte und/oder Plattformen der </a:t>
            </a:r>
            <a:r>
              <a:rPr lang="en-US" sz="1200" dirty="0" smtClean="0">
                <a:solidFill>
                  <a:srgbClr val="FFFFFF"/>
                </a:solidFill>
                <a:ea typeface="Arial Unicode MS" panose="020B0604020202020204" pitchFamily="34" charset="-128"/>
              </a:rPr>
              <a:t>SAP SE </a:t>
            </a:r>
            <a:r>
              <a:rPr sz="1200" dirty="0" smtClean="0">
                <a:solidFill>
                  <a:srgbClr val="FFFFFF"/>
                </a:solidFill>
              </a:rPr>
              <a:t>oder ihrer Konzernunternehmen können von der </a:t>
            </a:r>
            <a:r>
              <a:rPr lang="en-US" sz="1200" dirty="0" smtClean="0">
                <a:solidFill>
                  <a:srgbClr val="FFFFFF"/>
                </a:solidFill>
                <a:ea typeface="Arial Unicode MS" panose="020B0604020202020204" pitchFamily="34" charset="-128"/>
              </a:rPr>
              <a:t>SAP SE </a:t>
            </a:r>
            <a:r>
              <a:rPr sz="1200" dirty="0" smtClean="0">
                <a:solidFill>
                  <a:srgbClr val="FFFFFF"/>
                </a:solidFill>
              </a:rPr>
              <a:t>oder ihren Konzernunternehmen jederzeit und ohne Angabe von Gründen unangekündigt geändert werden. </a:t>
            </a:r>
            <a:br>
              <a:rPr sz="1200" dirty="0" smtClean="0">
                <a:solidFill>
                  <a:srgbClr val="FFFFFF"/>
                </a:solidFill>
              </a:rPr>
            </a:br>
            <a:r>
              <a:rPr sz="1200" dirty="0" smtClean="0">
                <a:solidFill>
                  <a:srgbClr val="FFFFFF"/>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141742257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222832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94418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93" name="Text Placeholder 92"/>
          <p:cNvSpPr>
            <a:spLocks noGrp="1"/>
          </p:cNvSpPr>
          <p:nvPr>
            <p:ph type="body" sz="quarter" idx="10" hasCustomPrompt="1"/>
          </p:nvPr>
        </p:nvSpPr>
        <p:spPr>
          <a:xfrm>
            <a:off x="8989200" y="2590542"/>
            <a:ext cx="2880000" cy="3292098"/>
          </a:xfrm>
        </p:spPr>
        <p:txBody>
          <a:bodyPr anchor="t"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sldNum="0"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24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extLst>
      <p:ext uri="{BB962C8B-B14F-4D97-AF65-F5344CB8AC3E}">
        <p14:creationId xmlns:p14="http://schemas.microsoft.com/office/powerpoint/2010/main" val="268060983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extLst>
      <p:ext uri="{BB962C8B-B14F-4D97-AF65-F5344CB8AC3E}">
        <p14:creationId xmlns:p14="http://schemas.microsoft.com/office/powerpoint/2010/main" val="306015660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401577" cy="138499"/>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900" noProof="0" dirty="0" smtClean="0">
                <a:solidFill>
                  <a:schemeClr val="bg1"/>
                </a:solidFill>
              </a:rPr>
              <a:t>2016 SAP SE or an SAP affiliate company.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smtClean="0">
              <a:solidFill>
                <a:schemeClr val="bg1"/>
              </a:solidFill>
            </a:endParaRPr>
          </a:p>
        </p:txBody>
      </p:sp>
      <p:sp>
        <p:nvSpPr>
          <p:cNvPr id="5" name="Information_Classification"/>
          <p:cNvSpPr txBox="1"/>
          <p:nvPr userDrawn="1"/>
        </p:nvSpPr>
        <p:spPr>
          <a:xfrm>
            <a:off x="10718800" y="6623893"/>
            <a:ext cx="384721" cy="138499"/>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900" b="0" i="0" u="none" kern="0" baseline="0" dirty="0" smtClean="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8" r:id="rId9"/>
    <p:sldLayoutId id="2147483749" r:id="rId10"/>
    <p:sldLayoutId id="2147483750" r:id="rId11"/>
    <p:sldLayoutId id="2147483751" r:id="rId12"/>
    <p:sldLayoutId id="2147483752" r:id="rId13"/>
    <p:sldLayoutId id="2147483753" r:id="rId14"/>
    <p:sldLayoutId id="2147483754" r:id="rId15"/>
    <p:sldLayoutId id="2147483747" r:id="rId16"/>
    <p:sldLayoutId id="2147483755" r:id="rId17"/>
    <p:sldLayoutId id="2147483756" r:id="rId18"/>
    <p:sldLayoutId id="2147483757" r:id="rId19"/>
    <p:sldLayoutId id="2147483758" r:id="rId20"/>
    <p:sldLayoutId id="2147483759" r:id="rId21"/>
    <p:sldLayoutId id="2147483760" r:id="rId22"/>
    <p:sldLayoutId id="2147483761" r:id="rId23"/>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smtClean="0">
              <a:solidFill>
                <a:srgbClr val="FFFFFF"/>
              </a:solidFill>
              <a:ea typeface="Arial Unicode MS" pitchFamily="34" charset="-128"/>
              <a:cs typeface="Arial Unicode MS" pitchFamily="34" charset="-128"/>
            </a:endParaRPr>
          </a:p>
        </p:txBody>
      </p:sp>
      <p:cxnSp>
        <p:nvCxnSpPr>
          <p:cNvPr id="8" name="Straight Connector 7"/>
          <p:cNvCxnSpPr/>
          <p:nvPr userDrawn="1"/>
        </p:nvCxnSpPr>
        <p:spPr>
          <a:xfrm>
            <a:off x="324000" y="1231485"/>
            <a:ext cx="11545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black">
          <a:xfrm>
            <a:off x="324000" y="6622344"/>
            <a:ext cx="3340658" cy="138499"/>
          </a:xfrm>
          <a:prstGeom prst="rect">
            <a:avLst/>
          </a:prstGeom>
          <a:noFill/>
        </p:spPr>
        <p:txBody>
          <a:bodyPr wrap="none" lIns="0" tIns="0" rIns="0" bIns="0" rtlCol="0">
            <a:spAutoFit/>
          </a:bodyPr>
          <a:lstStyle/>
          <a:p>
            <a:pPr marL="158780" indent="-158780">
              <a:buClr>
                <a:srgbClr val="FFFFFF"/>
              </a:buClr>
              <a:buFont typeface="Arial" pitchFamily="34" charset="0"/>
              <a:buChar char="©"/>
            </a:pPr>
            <a:r>
              <a:rPr lang="en-US" sz="900" dirty="0" smtClean="0">
                <a:solidFill>
                  <a:srgbClr val="FFFFFF"/>
                </a:solidFill>
              </a:rPr>
              <a:t>2016 SAP SE or an SAP affiliate company. All rights reserved.</a:t>
            </a:r>
          </a:p>
        </p:txBody>
      </p:sp>
      <p:sp>
        <p:nvSpPr>
          <p:cNvPr id="34" name="TextBox 33"/>
          <p:cNvSpPr txBox="1"/>
          <p:nvPr/>
        </p:nvSpPr>
        <p:spPr bwMode="black">
          <a:xfrm>
            <a:off x="11727086" y="6622344"/>
            <a:ext cx="141064" cy="138499"/>
          </a:xfrm>
          <a:prstGeom prst="rect">
            <a:avLst/>
          </a:prstGeom>
          <a:noFill/>
        </p:spPr>
        <p:txBody>
          <a:bodyPr wrap="none" lIns="0" tIns="0" rIns="0" bIns="0" rtlCol="0">
            <a:spAutoFit/>
          </a:bodyPr>
          <a:lstStyle/>
          <a:p>
            <a:pPr marL="111525" indent="-111525" algn="r">
              <a:buClr>
                <a:srgbClr val="666666"/>
              </a:buClr>
              <a:buFont typeface="Arial" pitchFamily="34" charset="0"/>
              <a:buNone/>
            </a:pPr>
            <a:fld id="{0BDC132A-5C91-4078-9777-31DA19A62E0A}" type="slidenum">
              <a:rPr lang="en-US" sz="900" smtClean="0">
                <a:solidFill>
                  <a:srgbClr val="FFFFFF"/>
                </a:solidFill>
              </a:rPr>
              <a:pPr marL="111525" indent="-111525" algn="r">
                <a:buClr>
                  <a:srgbClr val="666666"/>
                </a:buClr>
                <a:buFont typeface="Arial" pitchFamily="34" charset="0"/>
                <a:buNone/>
              </a:pPr>
              <a:t>‹#›</a:t>
            </a:fld>
            <a:endParaRPr lang="en-US" sz="900" dirty="0" smtClean="0">
              <a:solidFill>
                <a:srgbClr val="FFFFFF"/>
              </a:solidFill>
            </a:endParaRPr>
          </a:p>
        </p:txBody>
      </p:sp>
      <p:sp>
        <p:nvSpPr>
          <p:cNvPr id="4" name="Information_Classification"/>
          <p:cNvSpPr txBox="1"/>
          <p:nvPr userDrawn="1"/>
        </p:nvSpPr>
        <p:spPr>
          <a:xfrm>
            <a:off x="10718800" y="6623893"/>
            <a:ext cx="384721" cy="138499"/>
          </a:xfrm>
          <a:prstGeom prst="rect">
            <a:avLst/>
          </a:prstGeom>
          <a:noFill/>
        </p:spPr>
        <p:txBody>
          <a:bodyPr vert="horz" wrap="none" lIns="0" tIns="0" rIns="0" bIns="0" rtlCol="0">
            <a:spAutoFit/>
          </a:bodyPr>
          <a:lstStyle/>
          <a:p>
            <a:pPr fontAlgn="base">
              <a:spcBef>
                <a:spcPct val="50000"/>
              </a:spcBef>
              <a:spcAft>
                <a:spcPct val="0"/>
              </a:spcAft>
              <a:buClr>
                <a:srgbClr val="F0AB00"/>
              </a:buClr>
              <a:buSzPct val="80000"/>
            </a:pPr>
            <a:r>
              <a:rPr lang="en-US" sz="900" kern="0" dirty="0" smtClean="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p>
        </p:txBody>
      </p:sp>
    </p:spTree>
    <p:extLst>
      <p:ext uri="{BB962C8B-B14F-4D97-AF65-F5344CB8AC3E}">
        <p14:creationId xmlns:p14="http://schemas.microsoft.com/office/powerpoint/2010/main" val="3068459005"/>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hdr="0" ftr="0" dt="0"/>
  <p:txStyles>
    <p:titleStyle>
      <a:lvl1pPr algn="l" defTabSz="1088776" rtl="0" eaLnBrk="1" latinLnBrk="0" hangingPunct="1">
        <a:spcBef>
          <a:spcPct val="0"/>
        </a:spcBef>
        <a:buNone/>
        <a:defRPr sz="2800" b="1" kern="1200">
          <a:solidFill>
            <a:schemeClr val="tx1"/>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g"/><Relationship Id="rId12" Type="http://schemas.openxmlformats.org/officeDocument/2006/relationships/image" Target="../media/image20.jpg"/><Relationship Id="rId2" Type="http://schemas.openxmlformats.org/officeDocument/2006/relationships/image" Target="../media/image11.jpg"/><Relationship Id="rId1" Type="http://schemas.openxmlformats.org/officeDocument/2006/relationships/slideLayout" Target="../slideLayouts/slideLayout21.xml"/><Relationship Id="rId6" Type="http://schemas.openxmlformats.org/officeDocument/2006/relationships/image" Target="../media/image4.jpg"/><Relationship Id="rId11" Type="http://schemas.openxmlformats.org/officeDocument/2006/relationships/image" Target="../media/image19.jpg"/><Relationship Id="rId5" Type="http://schemas.openxmlformats.org/officeDocument/2006/relationships/image" Target="../media/image14.jpg"/><Relationship Id="rId10" Type="http://schemas.openxmlformats.org/officeDocument/2006/relationships/image" Target="../media/image18.jpg"/><Relationship Id="rId4" Type="http://schemas.openxmlformats.org/officeDocument/2006/relationships/image" Target="../media/image13.jpg"/><Relationship Id="rId9"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9" y="0"/>
            <a:ext cx="12208634" cy="4871245"/>
          </a:xfrm>
          <a:prstGeom prst="rect">
            <a:avLst/>
          </a:prstGeom>
        </p:spPr>
      </p:pic>
      <p:sp>
        <p:nvSpPr>
          <p:cNvPr id="3" name="TextBox 2"/>
          <p:cNvSpPr txBox="1"/>
          <p:nvPr/>
        </p:nvSpPr>
        <p:spPr>
          <a:xfrm>
            <a:off x="-13459" y="5412420"/>
            <a:ext cx="12195175" cy="61555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4000" kern="0" dirty="0" smtClean="0">
                <a:latin typeface="BentonSans Book" panose="02000503000000020004" pitchFamily="2" charset="0"/>
                <a:ea typeface="Arial Unicode MS" pitchFamily="34" charset="-128"/>
                <a:cs typeface="Arial Unicode MS" pitchFamily="34" charset="-128"/>
              </a:rPr>
              <a:t>Our Data </a:t>
            </a:r>
            <a:r>
              <a:rPr lang="en-US" sz="4000" kern="0" dirty="0" err="1" smtClean="0">
                <a:latin typeface="BentonSans Book" panose="02000503000000020004" pitchFamily="2" charset="0"/>
                <a:ea typeface="Arial Unicode MS" pitchFamily="34" charset="-128"/>
                <a:cs typeface="Arial Unicode MS" pitchFamily="34" charset="-128"/>
              </a:rPr>
              <a:t>Viz-ard</a:t>
            </a:r>
            <a:r>
              <a:rPr lang="en-US" sz="4000" kern="0" dirty="0" smtClean="0">
                <a:latin typeface="BentonSans Book" panose="02000503000000020004" pitchFamily="2" charset="0"/>
                <a:ea typeface="Arial Unicode MS" pitchFamily="34" charset="-128"/>
                <a:cs typeface="Arial Unicode MS" pitchFamily="34" charset="-128"/>
              </a:rPr>
              <a:t> Finalists!</a:t>
            </a:r>
          </a:p>
        </p:txBody>
      </p:sp>
    </p:spTree>
    <p:extLst>
      <p:ext uri="{BB962C8B-B14F-4D97-AF65-F5344CB8AC3E}">
        <p14:creationId xmlns:p14="http://schemas.microsoft.com/office/powerpoint/2010/main" val="255297802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080" y="1314864"/>
            <a:ext cx="7002120" cy="5148072"/>
          </a:xfrm>
          <a:prstGeom prst="rect">
            <a:avLst/>
          </a:prstGeom>
          <a:ln>
            <a:noFill/>
          </a:ln>
          <a:effectLst>
            <a:outerShdw blurRad="292100" dist="139700" dir="2700000" algn="tl" rotWithShape="0">
              <a:srgbClr val="333333">
                <a:alpha val="65000"/>
              </a:srgbClr>
            </a:outerShdw>
          </a:effectLst>
        </p:spPr>
      </p:pic>
      <p:sp>
        <p:nvSpPr>
          <p:cNvPr id="7" name="Text Placeholder 3"/>
          <p:cNvSpPr txBox="1">
            <a:spLocks/>
          </p:cNvSpPr>
          <p:nvPr/>
        </p:nvSpPr>
        <p:spPr bwMode="gray">
          <a:xfrm>
            <a:off x="327585" y="4376057"/>
            <a:ext cx="4626970" cy="1437655"/>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latin typeface="BentonSans Medium" panose="02000603000000020004" pitchFamily="2" charset="0"/>
              </a:rPr>
              <a:t>Jitendra Sharma</a:t>
            </a:r>
          </a:p>
          <a:p>
            <a:pPr lvl="1"/>
            <a:r>
              <a:rPr lang="en-US" dirty="0" smtClean="0">
                <a:latin typeface="BentonSans Light" panose="02000503000000020004" pitchFamily="2" charset="0"/>
              </a:rPr>
              <a:t>Software Design &amp; Development Intern</a:t>
            </a:r>
          </a:p>
          <a:p>
            <a:pPr lvl="1"/>
            <a:r>
              <a:rPr lang="en-US" dirty="0" smtClean="0">
                <a:latin typeface="BentonSans Light" panose="02000503000000020004" pitchFamily="2" charset="0"/>
              </a:rPr>
              <a:t>Palo Alto, Building 2</a:t>
            </a:r>
            <a:endParaRPr lang="en-US" dirty="0" smtClean="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1978966"/>
            <a:ext cx="2162477" cy="2162477"/>
          </a:xfrm>
          <a:prstGeom prst="ellipse">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34774">
            <a:off x="2916432" y="3083243"/>
            <a:ext cx="1404495" cy="936330"/>
          </a:xfrm>
          <a:prstGeom prst="rect">
            <a:avLst/>
          </a:prstGeom>
        </p:spPr>
      </p:pic>
      <p:sp>
        <p:nvSpPr>
          <p:cNvPr id="10" name="TextBox 9"/>
          <p:cNvSpPr txBox="1"/>
          <p:nvPr/>
        </p:nvSpPr>
        <p:spPr>
          <a:xfrm>
            <a:off x="2795018" y="4018769"/>
            <a:ext cx="1961211" cy="210314"/>
          </a:xfrm>
          <a:prstGeom prst="rect">
            <a:avLst/>
          </a:prstGeom>
          <a:noFill/>
        </p:spPr>
        <p:txBody>
          <a:bodyPr wrap="square" lIns="0" tIns="0" rIns="0" bIns="0" rtlCol="0">
            <a:spAutoFit/>
          </a:bodyPr>
          <a:lstStyle/>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Certified </a:t>
            </a:r>
          </a:p>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Data </a:t>
            </a:r>
            <a:r>
              <a:rPr lang="en-US" sz="1400" kern="0" dirty="0" err="1" smtClean="0">
                <a:solidFill>
                  <a:schemeClr val="accent1"/>
                </a:solidFill>
                <a:latin typeface="Stencil" panose="040409050D0802020404" pitchFamily="82" charset="0"/>
                <a:ea typeface="Arial Unicode MS" pitchFamily="34" charset="-128"/>
                <a:cs typeface="Arial Unicode MS" pitchFamily="34" charset="-128"/>
              </a:rPr>
              <a:t>Viz-ard</a:t>
            </a:r>
            <a:endParaRPr lang="en-US" sz="1400" kern="0" dirty="0" smtClean="0">
              <a:solidFill>
                <a:schemeClr val="accent1"/>
              </a:solidFill>
              <a:latin typeface="Stencil" panose="040409050D0802020404" pitchFamily="82" charset="0"/>
              <a:ea typeface="Arial Unicode MS" pitchFamily="34" charset="-128"/>
              <a:cs typeface="Arial Unicode MS" pitchFamily="34" charset="-128"/>
            </a:endParaRPr>
          </a:p>
        </p:txBody>
      </p:sp>
      <p:sp>
        <p:nvSpPr>
          <p:cNvPr id="12" name="Title 1"/>
          <p:cNvSpPr>
            <a:spLocks noGrp="1"/>
          </p:cNvSpPr>
          <p:nvPr>
            <p:ph type="title"/>
          </p:nvPr>
        </p:nvSpPr>
        <p:spPr>
          <a:xfrm>
            <a:off x="324000" y="324075"/>
            <a:ext cx="11545200" cy="756175"/>
          </a:xfrm>
        </p:spPr>
        <p:txBody>
          <a:bodyPr/>
          <a:lstStyle/>
          <a:p>
            <a:r>
              <a:rPr lang="en-US" sz="3200" dirty="0" smtClean="0">
                <a:latin typeface="BentonSans Light" panose="02000503000000020004" pitchFamily="2" charset="0"/>
              </a:rPr>
              <a:t>The</a:t>
            </a:r>
            <a:r>
              <a:rPr lang="en-US" sz="3200" dirty="0" smtClean="0"/>
              <a:t>          </a:t>
            </a:r>
            <a:r>
              <a:rPr lang="en-US" sz="3200" dirty="0" err="1" smtClean="0"/>
              <a:t>Lumira</a:t>
            </a:r>
            <a:r>
              <a:rPr lang="en-US" sz="3200" dirty="0" smtClean="0"/>
              <a:t> </a:t>
            </a:r>
            <a:r>
              <a:rPr lang="en-US" sz="3200" dirty="0" smtClean="0">
                <a:latin typeface="BentonSans Light" panose="02000503000000020004" pitchFamily="2" charset="0"/>
              </a:rPr>
              <a:t>Data Bowl </a:t>
            </a:r>
            <a:r>
              <a:rPr lang="en-US" sz="3200" dirty="0">
                <a:latin typeface="BentonSans Light" panose="02000503000000020004" pitchFamily="2" charset="0"/>
              </a:rPr>
              <a:t>50 - Finalist</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235" y="449879"/>
            <a:ext cx="1034120" cy="510166"/>
          </a:xfrm>
          <a:prstGeom prst="rect">
            <a:avLst/>
          </a:prstGeom>
        </p:spPr>
      </p:pic>
    </p:spTree>
    <p:extLst>
      <p:ext uri="{BB962C8B-B14F-4D97-AF65-F5344CB8AC3E}">
        <p14:creationId xmlns:p14="http://schemas.microsoft.com/office/powerpoint/2010/main" val="186277232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080" y="1314864"/>
            <a:ext cx="7002120" cy="5148072"/>
          </a:xfrm>
          <a:prstGeom prst="rect">
            <a:avLst/>
          </a:prstGeom>
          <a:ln>
            <a:noFill/>
          </a:ln>
          <a:effectLst>
            <a:outerShdw blurRad="292100" dist="139700" dir="2700000" algn="tl" rotWithShape="0">
              <a:srgbClr val="333333">
                <a:alpha val="65000"/>
              </a:srgbClr>
            </a:outerShdw>
          </a:effectLst>
        </p:spPr>
      </p:pic>
      <p:sp>
        <p:nvSpPr>
          <p:cNvPr id="7" name="Text Placeholder 3"/>
          <p:cNvSpPr txBox="1">
            <a:spLocks/>
          </p:cNvSpPr>
          <p:nvPr/>
        </p:nvSpPr>
        <p:spPr bwMode="gray">
          <a:xfrm>
            <a:off x="327585" y="4376057"/>
            <a:ext cx="4626970" cy="1437655"/>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latin typeface="BentonSans Medium" panose="02000603000000020004" pitchFamily="2" charset="0"/>
              </a:rPr>
              <a:t>Jitendra Sharma</a:t>
            </a:r>
          </a:p>
          <a:p>
            <a:pPr lvl="1"/>
            <a:r>
              <a:rPr lang="en-US" dirty="0" smtClean="0">
                <a:latin typeface="BentonSans Light" panose="02000503000000020004" pitchFamily="2" charset="0"/>
              </a:rPr>
              <a:t>Software Design &amp; Development Intern</a:t>
            </a:r>
          </a:p>
          <a:p>
            <a:pPr lvl="1"/>
            <a:r>
              <a:rPr lang="en-US" dirty="0" smtClean="0">
                <a:latin typeface="BentonSans Light" panose="02000503000000020004" pitchFamily="2" charset="0"/>
              </a:rPr>
              <a:t>Palo Alto, Building 2</a:t>
            </a:r>
            <a:endParaRPr lang="en-US" dirty="0" smtClean="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1978966"/>
            <a:ext cx="2162477" cy="2162477"/>
          </a:xfrm>
          <a:prstGeom prst="ellipse">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34774">
            <a:off x="2916432" y="3083243"/>
            <a:ext cx="1404495" cy="936330"/>
          </a:xfrm>
          <a:prstGeom prst="rect">
            <a:avLst/>
          </a:prstGeom>
        </p:spPr>
      </p:pic>
      <p:sp>
        <p:nvSpPr>
          <p:cNvPr id="11" name="TextBox 10"/>
          <p:cNvSpPr txBox="1"/>
          <p:nvPr/>
        </p:nvSpPr>
        <p:spPr>
          <a:xfrm>
            <a:off x="2795018" y="4018769"/>
            <a:ext cx="1961211" cy="210314"/>
          </a:xfrm>
          <a:prstGeom prst="rect">
            <a:avLst/>
          </a:prstGeom>
          <a:noFill/>
        </p:spPr>
        <p:txBody>
          <a:bodyPr wrap="square" lIns="0" tIns="0" rIns="0" bIns="0" rtlCol="0">
            <a:spAutoFit/>
          </a:bodyPr>
          <a:lstStyle/>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Certified </a:t>
            </a:r>
          </a:p>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Data </a:t>
            </a:r>
            <a:r>
              <a:rPr lang="en-US" sz="1400" kern="0" dirty="0" err="1" smtClean="0">
                <a:solidFill>
                  <a:schemeClr val="accent1"/>
                </a:solidFill>
                <a:latin typeface="Stencil" panose="040409050D0802020404" pitchFamily="82" charset="0"/>
                <a:ea typeface="Arial Unicode MS" pitchFamily="34" charset="-128"/>
                <a:cs typeface="Arial Unicode MS" pitchFamily="34" charset="-128"/>
              </a:rPr>
              <a:t>Viz-ard</a:t>
            </a:r>
            <a:endParaRPr lang="en-US" sz="1400" kern="0" dirty="0" smtClean="0">
              <a:solidFill>
                <a:schemeClr val="accent1"/>
              </a:solidFill>
              <a:latin typeface="Stencil" panose="040409050D0802020404" pitchFamily="82" charset="0"/>
              <a:ea typeface="Arial Unicode MS" pitchFamily="34" charset="-128"/>
              <a:cs typeface="Arial Unicode MS" pitchFamily="34" charset="-128"/>
            </a:endParaRPr>
          </a:p>
        </p:txBody>
      </p:sp>
      <p:sp>
        <p:nvSpPr>
          <p:cNvPr id="13" name="Title 1"/>
          <p:cNvSpPr>
            <a:spLocks noGrp="1"/>
          </p:cNvSpPr>
          <p:nvPr>
            <p:ph type="title"/>
          </p:nvPr>
        </p:nvSpPr>
        <p:spPr>
          <a:xfrm>
            <a:off x="324000" y="324075"/>
            <a:ext cx="11545200" cy="756175"/>
          </a:xfrm>
        </p:spPr>
        <p:txBody>
          <a:bodyPr/>
          <a:lstStyle/>
          <a:p>
            <a:r>
              <a:rPr lang="en-US" sz="3200" dirty="0" smtClean="0">
                <a:latin typeface="BentonSans Light" panose="02000503000000020004" pitchFamily="2" charset="0"/>
              </a:rPr>
              <a:t>The</a:t>
            </a:r>
            <a:r>
              <a:rPr lang="en-US" sz="3200" dirty="0" smtClean="0"/>
              <a:t>          </a:t>
            </a:r>
            <a:r>
              <a:rPr lang="en-US" sz="3200" dirty="0" err="1" smtClean="0"/>
              <a:t>Lumira</a:t>
            </a:r>
            <a:r>
              <a:rPr lang="en-US" sz="3200" dirty="0" smtClean="0"/>
              <a:t> </a:t>
            </a:r>
            <a:r>
              <a:rPr lang="en-US" sz="3200" dirty="0" smtClean="0">
                <a:latin typeface="BentonSans Light" panose="02000503000000020004" pitchFamily="2" charset="0"/>
              </a:rPr>
              <a:t>Data Bowl </a:t>
            </a:r>
            <a:r>
              <a:rPr lang="en-US" sz="3200" dirty="0">
                <a:latin typeface="BentonSans Light" panose="02000503000000020004" pitchFamily="2" charset="0"/>
              </a:rPr>
              <a:t>50 - Finalist</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235" y="449879"/>
            <a:ext cx="1034120" cy="510166"/>
          </a:xfrm>
          <a:prstGeom prst="rect">
            <a:avLst/>
          </a:prstGeom>
        </p:spPr>
      </p:pic>
    </p:spTree>
    <p:extLst>
      <p:ext uri="{BB962C8B-B14F-4D97-AF65-F5344CB8AC3E}">
        <p14:creationId xmlns:p14="http://schemas.microsoft.com/office/powerpoint/2010/main" val="33520978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080" y="1314864"/>
            <a:ext cx="7002120" cy="5148072"/>
          </a:xfrm>
          <a:prstGeom prst="rect">
            <a:avLst/>
          </a:prstGeom>
          <a:ln>
            <a:noFill/>
          </a:ln>
          <a:effectLst>
            <a:outerShdw blurRad="292100" dist="139700" dir="2700000" algn="tl" rotWithShape="0">
              <a:srgbClr val="333333">
                <a:alpha val="65000"/>
              </a:srgbClr>
            </a:outerShdw>
          </a:effectLst>
        </p:spPr>
      </p:pic>
      <p:sp>
        <p:nvSpPr>
          <p:cNvPr id="7" name="Text Placeholder 3"/>
          <p:cNvSpPr txBox="1">
            <a:spLocks/>
          </p:cNvSpPr>
          <p:nvPr/>
        </p:nvSpPr>
        <p:spPr bwMode="gray">
          <a:xfrm>
            <a:off x="327585" y="4376057"/>
            <a:ext cx="4626970" cy="1437655"/>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latin typeface="BentonSans Medium" panose="02000603000000020004" pitchFamily="2" charset="0"/>
              </a:rPr>
              <a:t>Jitendra Sharma</a:t>
            </a:r>
          </a:p>
          <a:p>
            <a:pPr lvl="1"/>
            <a:r>
              <a:rPr lang="en-US" dirty="0" smtClean="0">
                <a:latin typeface="BentonSans Light" panose="02000503000000020004" pitchFamily="2" charset="0"/>
              </a:rPr>
              <a:t>Software Design &amp; Development Intern</a:t>
            </a:r>
          </a:p>
          <a:p>
            <a:pPr lvl="1"/>
            <a:r>
              <a:rPr lang="en-US" dirty="0" smtClean="0">
                <a:latin typeface="BentonSans Light" panose="02000503000000020004" pitchFamily="2" charset="0"/>
              </a:rPr>
              <a:t>Palo Alto, Building 2</a:t>
            </a:r>
            <a:endParaRPr lang="en-US" dirty="0" smtClean="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1978966"/>
            <a:ext cx="2162477" cy="2162477"/>
          </a:xfrm>
          <a:prstGeom prst="ellipse">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34774">
            <a:off x="2916432" y="3083243"/>
            <a:ext cx="1404495" cy="936330"/>
          </a:xfrm>
          <a:prstGeom prst="rect">
            <a:avLst/>
          </a:prstGeom>
        </p:spPr>
      </p:pic>
      <p:sp>
        <p:nvSpPr>
          <p:cNvPr id="11" name="TextBox 10"/>
          <p:cNvSpPr txBox="1"/>
          <p:nvPr/>
        </p:nvSpPr>
        <p:spPr>
          <a:xfrm>
            <a:off x="2795018" y="4018769"/>
            <a:ext cx="1961211" cy="210314"/>
          </a:xfrm>
          <a:prstGeom prst="rect">
            <a:avLst/>
          </a:prstGeom>
          <a:noFill/>
        </p:spPr>
        <p:txBody>
          <a:bodyPr wrap="square" lIns="0" tIns="0" rIns="0" bIns="0" rtlCol="0">
            <a:spAutoFit/>
          </a:bodyPr>
          <a:lstStyle/>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Certified </a:t>
            </a:r>
          </a:p>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Data </a:t>
            </a:r>
            <a:r>
              <a:rPr lang="en-US" sz="1400" kern="0" dirty="0" err="1" smtClean="0">
                <a:solidFill>
                  <a:schemeClr val="accent1"/>
                </a:solidFill>
                <a:latin typeface="Stencil" panose="040409050D0802020404" pitchFamily="82" charset="0"/>
                <a:ea typeface="Arial Unicode MS" pitchFamily="34" charset="-128"/>
                <a:cs typeface="Arial Unicode MS" pitchFamily="34" charset="-128"/>
              </a:rPr>
              <a:t>Viz-ard</a:t>
            </a:r>
            <a:endParaRPr lang="en-US" sz="1400" kern="0" dirty="0" smtClean="0">
              <a:solidFill>
                <a:schemeClr val="accent1"/>
              </a:solidFill>
              <a:latin typeface="Stencil" panose="040409050D0802020404" pitchFamily="82" charset="0"/>
              <a:ea typeface="Arial Unicode MS" pitchFamily="34" charset="-128"/>
              <a:cs typeface="Arial Unicode MS" pitchFamily="34" charset="-128"/>
            </a:endParaRPr>
          </a:p>
        </p:txBody>
      </p:sp>
      <p:sp>
        <p:nvSpPr>
          <p:cNvPr id="13" name="Title 1"/>
          <p:cNvSpPr>
            <a:spLocks noGrp="1"/>
          </p:cNvSpPr>
          <p:nvPr>
            <p:ph type="title"/>
          </p:nvPr>
        </p:nvSpPr>
        <p:spPr>
          <a:xfrm>
            <a:off x="324000" y="324075"/>
            <a:ext cx="11545200" cy="756175"/>
          </a:xfrm>
        </p:spPr>
        <p:txBody>
          <a:bodyPr/>
          <a:lstStyle/>
          <a:p>
            <a:r>
              <a:rPr lang="en-US" sz="3200" dirty="0" smtClean="0">
                <a:latin typeface="BentonSans Light" panose="02000503000000020004" pitchFamily="2" charset="0"/>
              </a:rPr>
              <a:t>The</a:t>
            </a:r>
            <a:r>
              <a:rPr lang="en-US" sz="3200" dirty="0" smtClean="0"/>
              <a:t>          </a:t>
            </a:r>
            <a:r>
              <a:rPr lang="en-US" sz="3200" dirty="0" err="1" smtClean="0"/>
              <a:t>Lumira</a:t>
            </a:r>
            <a:r>
              <a:rPr lang="en-US" sz="3200" dirty="0" smtClean="0"/>
              <a:t> </a:t>
            </a:r>
            <a:r>
              <a:rPr lang="en-US" sz="3200" dirty="0" smtClean="0">
                <a:latin typeface="BentonSans Light" panose="02000503000000020004" pitchFamily="2" charset="0"/>
              </a:rPr>
              <a:t>Data Bowl </a:t>
            </a:r>
            <a:r>
              <a:rPr lang="en-US" sz="3200" dirty="0">
                <a:latin typeface="BentonSans Light" panose="02000503000000020004" pitchFamily="2" charset="0"/>
              </a:rPr>
              <a:t>50 - Finalist</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235" y="449879"/>
            <a:ext cx="1034120" cy="510166"/>
          </a:xfrm>
          <a:prstGeom prst="rect">
            <a:avLst/>
          </a:prstGeom>
        </p:spPr>
      </p:pic>
    </p:spTree>
    <p:extLst>
      <p:ext uri="{BB962C8B-B14F-4D97-AF65-F5344CB8AC3E}">
        <p14:creationId xmlns:p14="http://schemas.microsoft.com/office/powerpoint/2010/main" val="276712258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080" y="1314864"/>
            <a:ext cx="7002120" cy="5148072"/>
          </a:xfrm>
          <a:prstGeom prst="rect">
            <a:avLst/>
          </a:prstGeom>
          <a:ln>
            <a:noFill/>
          </a:ln>
          <a:effectLst>
            <a:outerShdw blurRad="292100" dist="139700" dir="2700000" algn="tl" rotWithShape="0">
              <a:srgbClr val="333333">
                <a:alpha val="65000"/>
              </a:srgbClr>
            </a:outerShdw>
          </a:effectLst>
        </p:spPr>
      </p:pic>
      <p:sp>
        <p:nvSpPr>
          <p:cNvPr id="7" name="Text Placeholder 3"/>
          <p:cNvSpPr txBox="1">
            <a:spLocks/>
          </p:cNvSpPr>
          <p:nvPr/>
        </p:nvSpPr>
        <p:spPr bwMode="gray">
          <a:xfrm>
            <a:off x="327585" y="4376057"/>
            <a:ext cx="4626970" cy="1437655"/>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latin typeface="BentonSans Medium" panose="02000603000000020004" pitchFamily="2" charset="0"/>
              </a:rPr>
              <a:t>Jitendra Sharma</a:t>
            </a:r>
          </a:p>
          <a:p>
            <a:pPr lvl="1"/>
            <a:r>
              <a:rPr lang="en-US" dirty="0" smtClean="0">
                <a:latin typeface="BentonSans Light" panose="02000503000000020004" pitchFamily="2" charset="0"/>
              </a:rPr>
              <a:t>Software Design &amp; Development Intern</a:t>
            </a:r>
          </a:p>
          <a:p>
            <a:pPr lvl="1"/>
            <a:r>
              <a:rPr lang="en-US" dirty="0" smtClean="0">
                <a:latin typeface="BentonSans Light" panose="02000503000000020004" pitchFamily="2" charset="0"/>
              </a:rPr>
              <a:t>Palo Alto, Building 2</a:t>
            </a:r>
            <a:endParaRPr lang="en-US" dirty="0" smtClean="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1978966"/>
            <a:ext cx="2162477" cy="2162477"/>
          </a:xfrm>
          <a:prstGeom prst="ellipse">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34774">
            <a:off x="2916432" y="3083243"/>
            <a:ext cx="1404495" cy="936330"/>
          </a:xfrm>
          <a:prstGeom prst="rect">
            <a:avLst/>
          </a:prstGeom>
        </p:spPr>
      </p:pic>
      <p:sp>
        <p:nvSpPr>
          <p:cNvPr id="11" name="TextBox 10"/>
          <p:cNvSpPr txBox="1"/>
          <p:nvPr/>
        </p:nvSpPr>
        <p:spPr>
          <a:xfrm>
            <a:off x="2795018" y="4018769"/>
            <a:ext cx="1961211" cy="210314"/>
          </a:xfrm>
          <a:prstGeom prst="rect">
            <a:avLst/>
          </a:prstGeom>
          <a:noFill/>
        </p:spPr>
        <p:txBody>
          <a:bodyPr wrap="square" lIns="0" tIns="0" rIns="0" bIns="0" rtlCol="0">
            <a:spAutoFit/>
          </a:bodyPr>
          <a:lstStyle/>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Certified </a:t>
            </a:r>
          </a:p>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Data </a:t>
            </a:r>
            <a:r>
              <a:rPr lang="en-US" sz="1400" kern="0" dirty="0" err="1" smtClean="0">
                <a:solidFill>
                  <a:schemeClr val="accent1"/>
                </a:solidFill>
                <a:latin typeface="Stencil" panose="040409050D0802020404" pitchFamily="82" charset="0"/>
                <a:ea typeface="Arial Unicode MS" pitchFamily="34" charset="-128"/>
                <a:cs typeface="Arial Unicode MS" pitchFamily="34" charset="-128"/>
              </a:rPr>
              <a:t>Viz-ard</a:t>
            </a:r>
            <a:endParaRPr lang="en-US" sz="1400" kern="0" dirty="0" smtClean="0">
              <a:solidFill>
                <a:schemeClr val="accent1"/>
              </a:solidFill>
              <a:latin typeface="Stencil" panose="040409050D0802020404" pitchFamily="82" charset="0"/>
              <a:ea typeface="Arial Unicode MS" pitchFamily="34" charset="-128"/>
              <a:cs typeface="Arial Unicode MS" pitchFamily="34" charset="-128"/>
            </a:endParaRPr>
          </a:p>
        </p:txBody>
      </p:sp>
      <p:sp>
        <p:nvSpPr>
          <p:cNvPr id="13" name="Title 1"/>
          <p:cNvSpPr>
            <a:spLocks noGrp="1"/>
          </p:cNvSpPr>
          <p:nvPr>
            <p:ph type="title"/>
          </p:nvPr>
        </p:nvSpPr>
        <p:spPr>
          <a:xfrm>
            <a:off x="324000" y="324075"/>
            <a:ext cx="11545200" cy="756175"/>
          </a:xfrm>
        </p:spPr>
        <p:txBody>
          <a:bodyPr/>
          <a:lstStyle/>
          <a:p>
            <a:r>
              <a:rPr lang="en-US" sz="3200" dirty="0" smtClean="0">
                <a:latin typeface="BentonSans Light" panose="02000503000000020004" pitchFamily="2" charset="0"/>
              </a:rPr>
              <a:t>The</a:t>
            </a:r>
            <a:r>
              <a:rPr lang="en-US" sz="3200" dirty="0" smtClean="0"/>
              <a:t>          </a:t>
            </a:r>
            <a:r>
              <a:rPr lang="en-US" sz="3200" dirty="0" err="1" smtClean="0"/>
              <a:t>Lumira</a:t>
            </a:r>
            <a:r>
              <a:rPr lang="en-US" sz="3200" dirty="0" smtClean="0"/>
              <a:t> </a:t>
            </a:r>
            <a:r>
              <a:rPr lang="en-US" sz="3200" dirty="0" smtClean="0">
                <a:latin typeface="BentonSans Light" panose="02000503000000020004" pitchFamily="2" charset="0"/>
              </a:rPr>
              <a:t>Data Bowl </a:t>
            </a:r>
            <a:r>
              <a:rPr lang="en-US" sz="3200" dirty="0">
                <a:latin typeface="BentonSans Light" panose="02000503000000020004" pitchFamily="2" charset="0"/>
              </a:rPr>
              <a:t>50 - Finalist</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235" y="449879"/>
            <a:ext cx="1034120" cy="510166"/>
          </a:xfrm>
          <a:prstGeom prst="rect">
            <a:avLst/>
          </a:prstGeom>
        </p:spPr>
      </p:pic>
    </p:spTree>
    <p:extLst>
      <p:ext uri="{BB962C8B-B14F-4D97-AF65-F5344CB8AC3E}">
        <p14:creationId xmlns:p14="http://schemas.microsoft.com/office/powerpoint/2010/main" val="28953719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080" y="1314864"/>
            <a:ext cx="7002120" cy="5148072"/>
          </a:xfrm>
          <a:prstGeom prst="rect">
            <a:avLst/>
          </a:prstGeom>
          <a:ln>
            <a:noFill/>
          </a:ln>
          <a:effectLst>
            <a:outerShdw blurRad="292100" dist="139700" dir="2700000" algn="tl" rotWithShape="0">
              <a:srgbClr val="333333">
                <a:alpha val="65000"/>
              </a:srgbClr>
            </a:outerShdw>
          </a:effectLst>
        </p:spPr>
      </p:pic>
      <p:sp>
        <p:nvSpPr>
          <p:cNvPr id="7" name="Text Placeholder 3"/>
          <p:cNvSpPr txBox="1">
            <a:spLocks/>
          </p:cNvSpPr>
          <p:nvPr/>
        </p:nvSpPr>
        <p:spPr bwMode="gray">
          <a:xfrm>
            <a:off x="327585" y="4376057"/>
            <a:ext cx="4626970" cy="1437655"/>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smtClean="0">
                <a:latin typeface="BentonSans Medium" panose="02000603000000020004" pitchFamily="2" charset="0"/>
              </a:rPr>
              <a:t>Jitendra Sharma</a:t>
            </a:r>
          </a:p>
          <a:p>
            <a:pPr lvl="1"/>
            <a:r>
              <a:rPr lang="en-US" dirty="0" smtClean="0">
                <a:latin typeface="BentonSans Light" panose="02000503000000020004" pitchFamily="2" charset="0"/>
              </a:rPr>
              <a:t>Software Design &amp; Development Intern</a:t>
            </a:r>
          </a:p>
          <a:p>
            <a:pPr lvl="1"/>
            <a:r>
              <a:rPr lang="en-US" dirty="0" smtClean="0">
                <a:latin typeface="BentonSans Light" panose="02000503000000020004" pitchFamily="2" charset="0"/>
              </a:rPr>
              <a:t>Palo Alto, Building 2</a:t>
            </a:r>
            <a:endParaRPr lang="en-US" dirty="0" smtClean="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1978966"/>
            <a:ext cx="2162477" cy="2162477"/>
          </a:xfrm>
          <a:prstGeom prst="ellipse">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34774">
            <a:off x="2916432" y="3083243"/>
            <a:ext cx="1404495" cy="936330"/>
          </a:xfrm>
          <a:prstGeom prst="rect">
            <a:avLst/>
          </a:prstGeom>
        </p:spPr>
      </p:pic>
      <p:sp>
        <p:nvSpPr>
          <p:cNvPr id="11" name="TextBox 10"/>
          <p:cNvSpPr txBox="1"/>
          <p:nvPr/>
        </p:nvSpPr>
        <p:spPr>
          <a:xfrm>
            <a:off x="2795018" y="4018769"/>
            <a:ext cx="1961211" cy="210314"/>
          </a:xfrm>
          <a:prstGeom prst="rect">
            <a:avLst/>
          </a:prstGeom>
          <a:noFill/>
        </p:spPr>
        <p:txBody>
          <a:bodyPr wrap="square" lIns="0" tIns="0" rIns="0" bIns="0" rtlCol="0">
            <a:spAutoFit/>
          </a:bodyPr>
          <a:lstStyle/>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Certified </a:t>
            </a:r>
          </a:p>
          <a:p>
            <a:pPr algn="ctr" fontAlgn="base">
              <a:lnSpc>
                <a:spcPts val="400"/>
              </a:lnSpc>
              <a:spcBef>
                <a:spcPct val="50000"/>
              </a:spcBef>
              <a:spcAft>
                <a:spcPct val="0"/>
              </a:spcAft>
              <a:buClr>
                <a:srgbClr val="F0AB00"/>
              </a:buClr>
              <a:buSzPct val="80000"/>
            </a:pPr>
            <a:r>
              <a:rPr lang="en-US" sz="1400" kern="0" dirty="0" smtClean="0">
                <a:solidFill>
                  <a:schemeClr val="accent1"/>
                </a:solidFill>
                <a:latin typeface="Stencil" panose="040409050D0802020404" pitchFamily="82" charset="0"/>
                <a:ea typeface="Arial Unicode MS" pitchFamily="34" charset="-128"/>
                <a:cs typeface="Arial Unicode MS" pitchFamily="34" charset="-128"/>
              </a:rPr>
              <a:t>Data </a:t>
            </a:r>
            <a:r>
              <a:rPr lang="en-US" sz="1400" kern="0" dirty="0" err="1" smtClean="0">
                <a:solidFill>
                  <a:schemeClr val="accent1"/>
                </a:solidFill>
                <a:latin typeface="Stencil" panose="040409050D0802020404" pitchFamily="82" charset="0"/>
                <a:ea typeface="Arial Unicode MS" pitchFamily="34" charset="-128"/>
                <a:cs typeface="Arial Unicode MS" pitchFamily="34" charset="-128"/>
              </a:rPr>
              <a:t>Viz-ard</a:t>
            </a:r>
            <a:endParaRPr lang="en-US" sz="1400" kern="0" dirty="0" smtClean="0">
              <a:solidFill>
                <a:schemeClr val="accent1"/>
              </a:solidFill>
              <a:latin typeface="Stencil" panose="040409050D0802020404" pitchFamily="82" charset="0"/>
              <a:ea typeface="Arial Unicode MS" pitchFamily="34" charset="-128"/>
              <a:cs typeface="Arial Unicode MS" pitchFamily="34" charset="-128"/>
            </a:endParaRPr>
          </a:p>
        </p:txBody>
      </p:sp>
      <p:sp>
        <p:nvSpPr>
          <p:cNvPr id="15" name="Title 1"/>
          <p:cNvSpPr>
            <a:spLocks noGrp="1"/>
          </p:cNvSpPr>
          <p:nvPr>
            <p:ph type="title"/>
          </p:nvPr>
        </p:nvSpPr>
        <p:spPr>
          <a:xfrm>
            <a:off x="324000" y="324075"/>
            <a:ext cx="11545200" cy="756175"/>
          </a:xfrm>
        </p:spPr>
        <p:txBody>
          <a:bodyPr/>
          <a:lstStyle/>
          <a:p>
            <a:r>
              <a:rPr lang="en-US" sz="3200" dirty="0" smtClean="0">
                <a:latin typeface="BentonSans Light" panose="02000503000000020004" pitchFamily="2" charset="0"/>
              </a:rPr>
              <a:t>The</a:t>
            </a:r>
            <a:r>
              <a:rPr lang="en-US" sz="3200" dirty="0" smtClean="0"/>
              <a:t>          </a:t>
            </a:r>
            <a:r>
              <a:rPr lang="en-US" sz="3200" dirty="0" err="1" smtClean="0"/>
              <a:t>Lumira</a:t>
            </a:r>
            <a:r>
              <a:rPr lang="en-US" sz="3200" dirty="0" smtClean="0"/>
              <a:t> </a:t>
            </a:r>
            <a:r>
              <a:rPr lang="en-US" sz="3200" dirty="0" smtClean="0">
                <a:latin typeface="BentonSans Light" panose="02000503000000020004" pitchFamily="2" charset="0"/>
              </a:rPr>
              <a:t>Data Bowl </a:t>
            </a:r>
            <a:r>
              <a:rPr lang="en-US" sz="3200" dirty="0">
                <a:latin typeface="BentonSans Light" panose="02000503000000020004" pitchFamily="2" charset="0"/>
              </a:rPr>
              <a:t>50 - Finalist</a:t>
            </a: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235" y="449879"/>
            <a:ext cx="1034120" cy="510166"/>
          </a:xfrm>
          <a:prstGeom prst="rect">
            <a:avLst/>
          </a:prstGeom>
        </p:spPr>
      </p:pic>
    </p:spTree>
    <p:extLst>
      <p:ext uri="{BB962C8B-B14F-4D97-AF65-F5344CB8AC3E}">
        <p14:creationId xmlns:p14="http://schemas.microsoft.com/office/powerpoint/2010/main" val="220906145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 y="0"/>
            <a:ext cx="12195175" cy="6859588"/>
          </a:xfrm>
          <a:prstGeom prst="rect">
            <a:avLst/>
          </a:prstGeom>
        </p:spPr>
        <p:txBody>
          <a:bodyPr anchor="ctr" anchorCtr="0"/>
          <a:lstStyle>
            <a:lvl1pPr algn="l" defTabSz="1088776" rtl="0" eaLnBrk="1" latinLnBrk="0" hangingPunct="1">
              <a:spcBef>
                <a:spcPct val="0"/>
              </a:spcBef>
              <a:buNone/>
              <a:defRPr sz="2800" b="1" kern="1200">
                <a:solidFill>
                  <a:schemeClr val="accent2"/>
                </a:solidFill>
                <a:latin typeface="+mj-lt"/>
                <a:ea typeface="+mj-ea"/>
                <a:cs typeface="+mj-cs"/>
              </a:defRPr>
            </a:lvl1pPr>
          </a:lstStyle>
          <a:p>
            <a:pPr algn="ctr"/>
            <a:r>
              <a:rPr lang="en-US" sz="5400" dirty="0" smtClean="0">
                <a:solidFill>
                  <a:schemeClr val="accent1"/>
                </a:solidFill>
                <a:latin typeface="BentonSans Light" panose="02000503000000020004" pitchFamily="2" charset="0"/>
              </a:rPr>
              <a:t>CONGRATULATIONS!</a:t>
            </a:r>
            <a:endParaRPr lang="en-US" sz="5400" dirty="0">
              <a:solidFill>
                <a:schemeClr val="accent1"/>
              </a:solidFill>
              <a:latin typeface="BentonSans Light" panose="02000503000000020004"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28" y="1947985"/>
            <a:ext cx="1586322" cy="1586322"/>
          </a:xfrm>
          <a:prstGeom prst="ellipse">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233" y="4974366"/>
            <a:ext cx="1586322" cy="1586322"/>
          </a:xfrm>
          <a:prstGeom prst="ellipse">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529" y="4018121"/>
            <a:ext cx="1586322" cy="1660913"/>
          </a:xfrm>
          <a:prstGeom prst="ellipse">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2978" y="110990"/>
            <a:ext cx="1586322" cy="1586322"/>
          </a:xfrm>
          <a:prstGeom prst="ellipse">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394" y="110990"/>
            <a:ext cx="1586322" cy="1586322"/>
          </a:xfrm>
          <a:prstGeom prst="ellipse">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5957" y="545252"/>
            <a:ext cx="1586322" cy="1586322"/>
          </a:xfrm>
          <a:prstGeom prst="ellipse">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7807" y="4699129"/>
            <a:ext cx="1586322" cy="1670180"/>
          </a:xfrm>
          <a:prstGeom prst="ellipse">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7614" y="4061010"/>
            <a:ext cx="1586322" cy="1586322"/>
          </a:xfrm>
          <a:prstGeom prst="ellipse">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19097" y="1988396"/>
            <a:ext cx="1586322" cy="1505500"/>
          </a:xfrm>
          <a:prstGeom prst="ellipse">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4084" y="545252"/>
            <a:ext cx="1586322" cy="1586322"/>
          </a:xfrm>
          <a:prstGeom prst="ellipse">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7245" y="4974366"/>
            <a:ext cx="1586322" cy="1586322"/>
          </a:xfrm>
          <a:prstGeom prst="ellipse">
            <a:avLst/>
          </a:prstGeom>
        </p:spPr>
      </p:pic>
      <p:sp>
        <p:nvSpPr>
          <p:cNvPr id="14" name="Oval 13"/>
          <p:cNvSpPr/>
          <p:nvPr/>
        </p:nvSpPr>
        <p:spPr bwMode="gray">
          <a:xfrm>
            <a:off x="1231757" y="1005149"/>
            <a:ext cx="9797684" cy="4865917"/>
          </a:xfrm>
          <a:prstGeom prst="ellipse">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927042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2"/>
                                        </p:tgtEl>
                                      </p:cBhvr>
                                    </p:animEffect>
                                    <p:animScale>
                                      <p:cBhvr>
                                        <p:cTn id="11" dur="250" autoRev="1" fill="hold"/>
                                        <p:tgtEl>
                                          <p:spTgt spid="12"/>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
                                        </p:tgtEl>
                                      </p:cBhvr>
                                    </p:animEffect>
                                    <p:animScale>
                                      <p:cBhvr>
                                        <p:cTn id="15" dur="250" autoRev="1" fill="hold"/>
                                        <p:tgtEl>
                                          <p:spTgt spid="3"/>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5"/>
                                        </p:tgtEl>
                                      </p:cBhvr>
                                    </p:animEffect>
                                    <p:animScale>
                                      <p:cBhvr>
                                        <p:cTn id="19" dur="250" autoRev="1" fill="hold"/>
                                        <p:tgtEl>
                                          <p:spTgt spid="5"/>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13"/>
                                        </p:tgtEl>
                                      </p:cBhvr>
                                    </p:animEffect>
                                    <p:animScale>
                                      <p:cBhvr>
                                        <p:cTn id="23" dur="250" autoRev="1" fill="hold"/>
                                        <p:tgtEl>
                                          <p:spTgt spid="13"/>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3000"/>
                            </p:stCondLst>
                            <p:childTnLst>
                              <p:par>
                                <p:cTn id="29" presetID="26" presetClass="emph" presetSubtype="0" fill="hold" nodeType="afterEffect">
                                  <p:stCondLst>
                                    <p:cond delay="0"/>
                                  </p:stCondLst>
                                  <p:childTnLst>
                                    <p:animEffect transition="out" filter="fade">
                                      <p:cBhvr>
                                        <p:cTn id="30" dur="500" tmFilter="0, 0; .2, .5; .8, .5; 1, 0"/>
                                        <p:tgtEl>
                                          <p:spTgt spid="9"/>
                                        </p:tgtEl>
                                      </p:cBhvr>
                                    </p:animEffect>
                                    <p:animScale>
                                      <p:cBhvr>
                                        <p:cTn id="31" dur="250" autoRev="1" fill="hold"/>
                                        <p:tgtEl>
                                          <p:spTgt spid="9"/>
                                        </p:tgtEl>
                                      </p:cBhvr>
                                      <p:by x="105000" y="105000"/>
                                    </p:animScale>
                                  </p:childTnLst>
                                </p:cTn>
                              </p:par>
                            </p:childTnLst>
                          </p:cTn>
                        </p:par>
                        <p:par>
                          <p:cTn id="32" fill="hold">
                            <p:stCondLst>
                              <p:cond delay="3500"/>
                            </p:stCondLst>
                            <p:childTnLst>
                              <p:par>
                                <p:cTn id="33" presetID="26" presetClass="emph" presetSubtype="0" fill="hold" nodeType="afterEffect">
                                  <p:stCondLst>
                                    <p:cond delay="0"/>
                                  </p:stCondLst>
                                  <p:childTnLst>
                                    <p:animEffect transition="out" filter="fade">
                                      <p:cBhvr>
                                        <p:cTn id="34" dur="500" tmFilter="0, 0; .2, .5; .8, .5; 1, 0"/>
                                        <p:tgtEl>
                                          <p:spTgt spid="10"/>
                                        </p:tgtEl>
                                      </p:cBhvr>
                                    </p:animEffect>
                                    <p:animScale>
                                      <p:cBhvr>
                                        <p:cTn id="35" dur="250" autoRev="1" fill="hold"/>
                                        <p:tgtEl>
                                          <p:spTgt spid="10"/>
                                        </p:tgtEl>
                                      </p:cBhvr>
                                      <p:by x="105000" y="105000"/>
                                    </p:animScale>
                                  </p:childTnLst>
                                </p:cTn>
                              </p:par>
                            </p:childTnLst>
                          </p:cTn>
                        </p:par>
                        <p:par>
                          <p:cTn id="36" fill="hold">
                            <p:stCondLst>
                              <p:cond delay="4000"/>
                            </p:stCondLst>
                            <p:childTnLst>
                              <p:par>
                                <p:cTn id="37" presetID="26" presetClass="emph" presetSubtype="0" fill="hold" nodeType="afterEffect">
                                  <p:stCondLst>
                                    <p:cond delay="0"/>
                                  </p:stCondLst>
                                  <p:childTnLst>
                                    <p:animEffect transition="out" filter="fade">
                                      <p:cBhvr>
                                        <p:cTn id="38" dur="500" tmFilter="0, 0; .2, .5; .8, .5; 1, 0"/>
                                        <p:tgtEl>
                                          <p:spTgt spid="11"/>
                                        </p:tgtEl>
                                      </p:cBhvr>
                                    </p:animEffect>
                                    <p:animScale>
                                      <p:cBhvr>
                                        <p:cTn id="39" dur="250" autoRev="1" fill="hold"/>
                                        <p:tgtEl>
                                          <p:spTgt spid="11"/>
                                        </p:tgtEl>
                                      </p:cBhvr>
                                      <p:by x="105000" y="105000"/>
                                    </p:animScale>
                                  </p:childTnLst>
                                </p:cTn>
                              </p:par>
                            </p:childTnLst>
                          </p:cTn>
                        </p:par>
                        <p:par>
                          <p:cTn id="40" fill="hold">
                            <p:stCondLst>
                              <p:cond delay="4500"/>
                            </p:stCondLst>
                            <p:childTnLst>
                              <p:par>
                                <p:cTn id="41" presetID="26" presetClass="emph" presetSubtype="0" fill="hold" nodeType="afterEffect">
                                  <p:stCondLst>
                                    <p:cond delay="0"/>
                                  </p:stCondLst>
                                  <p:childTnLst>
                                    <p:animEffect transition="out" filter="fade">
                                      <p:cBhvr>
                                        <p:cTn id="42" dur="500" tmFilter="0, 0; .2, .5; .8, .5; 1, 0"/>
                                        <p:tgtEl>
                                          <p:spTgt spid="8"/>
                                        </p:tgtEl>
                                      </p:cBhvr>
                                    </p:animEffect>
                                    <p:animScale>
                                      <p:cBhvr>
                                        <p:cTn id="43" dur="250" autoRev="1" fill="hold"/>
                                        <p:tgtEl>
                                          <p:spTgt spid="8"/>
                                        </p:tgtEl>
                                      </p:cBhvr>
                                      <p:by x="105000" y="105000"/>
                                    </p:animScale>
                                  </p:childTnLst>
                                </p:cTn>
                              </p:par>
                            </p:childTnLst>
                          </p:cTn>
                        </p:par>
                        <p:par>
                          <p:cTn id="44" fill="hold">
                            <p:stCondLst>
                              <p:cond delay="5000"/>
                            </p:stCondLst>
                            <p:childTnLst>
                              <p:par>
                                <p:cTn id="45" presetID="26" presetClass="emph" presetSubtype="0" fill="hold" nodeType="afterEffect">
                                  <p:stCondLst>
                                    <p:cond delay="0"/>
                                  </p:stCondLst>
                                  <p:childTnLst>
                                    <p:animEffect transition="out" filter="fade">
                                      <p:cBhvr>
                                        <p:cTn id="46" dur="500" tmFilter="0, 0; .2, .5; .8, .5; 1, 0"/>
                                        <p:tgtEl>
                                          <p:spTgt spid="7"/>
                                        </p:tgtEl>
                                      </p:cBhvr>
                                    </p:animEffect>
                                    <p:animScale>
                                      <p:cBhvr>
                                        <p:cTn id="47" dur="250" autoRev="1" fill="hold"/>
                                        <p:tgtEl>
                                          <p:spTgt spid="7"/>
                                        </p:tgtEl>
                                      </p:cBhvr>
                                      <p:by x="105000" y="105000"/>
                                    </p:animScale>
                                  </p:childTnLst>
                                </p:cTn>
                              </p:par>
                            </p:childTnLst>
                          </p:cTn>
                        </p:par>
                        <p:par>
                          <p:cTn id="48" fill="hold">
                            <p:stCondLst>
                              <p:cond delay="5500"/>
                            </p:stCondLst>
                            <p:childTnLst>
                              <p:par>
                                <p:cTn id="49" presetID="26" presetClass="emph" presetSubtype="0" fill="hold" nodeType="afterEffect">
                                  <p:stCondLst>
                                    <p:cond delay="0"/>
                                  </p:stCondLst>
                                  <p:childTnLst>
                                    <p:animEffect transition="out" filter="fade">
                                      <p:cBhvr>
                                        <p:cTn id="50" dur="500" tmFilter="0, 0; .2, .5; .8, .5; 1, 0"/>
                                        <p:tgtEl>
                                          <p:spTgt spid="6"/>
                                        </p:tgtEl>
                                      </p:cBhvr>
                                    </p:animEffect>
                                    <p:animScale>
                                      <p:cBhvr>
                                        <p:cTn id="51" dur="250" autoRev="1" fill="hold"/>
                                        <p:tgtEl>
                                          <p:spTgt spid="6"/>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12"/>
                                        </p:tgtEl>
                                      </p:cBhvr>
                                    </p:animEffect>
                                    <p:animScale>
                                      <p:cBhvr>
                                        <p:cTn id="54" dur="250" autoRev="1" fill="hold"/>
                                        <p:tgtEl>
                                          <p:spTgt spid="12"/>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3"/>
                                        </p:tgtEl>
                                      </p:cBhvr>
                                    </p:animEffect>
                                    <p:animScale>
                                      <p:cBhvr>
                                        <p:cTn id="57" dur="250" autoRev="1" fill="hold"/>
                                        <p:tgtEl>
                                          <p:spTgt spid="3"/>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5"/>
                                        </p:tgtEl>
                                      </p:cBhvr>
                                    </p:animEffect>
                                    <p:animScale>
                                      <p:cBhvr>
                                        <p:cTn id="60" dur="250" autoRev="1" fill="hold"/>
                                        <p:tgtEl>
                                          <p:spTgt spid="5"/>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13"/>
                                        </p:tgtEl>
                                      </p:cBhvr>
                                    </p:animEffect>
                                    <p:animScale>
                                      <p:cBhvr>
                                        <p:cTn id="63" dur="250" autoRev="1" fill="hold"/>
                                        <p:tgtEl>
                                          <p:spTgt spid="13"/>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4"/>
                                        </p:tgtEl>
                                      </p:cBhvr>
                                    </p:animEffect>
                                    <p:animScale>
                                      <p:cBhvr>
                                        <p:cTn id="66" dur="250" autoRev="1" fill="hold"/>
                                        <p:tgtEl>
                                          <p:spTgt spid="4"/>
                                        </p:tgtEl>
                                      </p:cBhvr>
                                      <p:by x="105000" y="105000"/>
                                    </p:animScale>
                                  </p:childTnLst>
                                </p:cTn>
                              </p:par>
                              <p:par>
                                <p:cTn id="67" presetID="26" presetClass="emph" presetSubtype="0" fill="hold" nodeType="withEffect">
                                  <p:stCondLst>
                                    <p:cond delay="0"/>
                                  </p:stCondLst>
                                  <p:childTnLst>
                                    <p:animEffect transition="out" filter="fade">
                                      <p:cBhvr>
                                        <p:cTn id="68" dur="500" tmFilter="0, 0; .2, .5; .8, .5; 1, 0"/>
                                        <p:tgtEl>
                                          <p:spTgt spid="9"/>
                                        </p:tgtEl>
                                      </p:cBhvr>
                                    </p:animEffect>
                                    <p:animScale>
                                      <p:cBhvr>
                                        <p:cTn id="69" dur="250" autoRev="1" fill="hold"/>
                                        <p:tgtEl>
                                          <p:spTgt spid="9"/>
                                        </p:tgtEl>
                                      </p:cBhvr>
                                      <p:by x="105000" y="105000"/>
                                    </p:animScale>
                                  </p:childTnLst>
                                </p:cTn>
                              </p:par>
                              <p:par>
                                <p:cTn id="70" presetID="26" presetClass="emph" presetSubtype="0" fill="hold" nodeType="withEffect">
                                  <p:stCondLst>
                                    <p:cond delay="0"/>
                                  </p:stCondLst>
                                  <p:childTnLst>
                                    <p:animEffect transition="out" filter="fade">
                                      <p:cBhvr>
                                        <p:cTn id="71" dur="500" tmFilter="0, 0; .2, .5; .8, .5; 1, 0"/>
                                        <p:tgtEl>
                                          <p:spTgt spid="10"/>
                                        </p:tgtEl>
                                      </p:cBhvr>
                                    </p:animEffect>
                                    <p:animScale>
                                      <p:cBhvr>
                                        <p:cTn id="72" dur="250" autoRev="1" fill="hold"/>
                                        <p:tgtEl>
                                          <p:spTgt spid="10"/>
                                        </p:tgtEl>
                                      </p:cBhvr>
                                      <p:by x="105000" y="105000"/>
                                    </p:animScale>
                                  </p:childTnLst>
                                </p:cTn>
                              </p:par>
                              <p:par>
                                <p:cTn id="73" presetID="26" presetClass="emph" presetSubtype="0" fill="hold" nodeType="withEffect">
                                  <p:stCondLst>
                                    <p:cond delay="0"/>
                                  </p:stCondLst>
                                  <p:childTnLst>
                                    <p:animEffect transition="out" filter="fade">
                                      <p:cBhvr>
                                        <p:cTn id="74" dur="500" tmFilter="0, 0; .2, .5; .8, .5; 1, 0"/>
                                        <p:tgtEl>
                                          <p:spTgt spid="11"/>
                                        </p:tgtEl>
                                      </p:cBhvr>
                                    </p:animEffect>
                                    <p:animScale>
                                      <p:cBhvr>
                                        <p:cTn id="75" dur="250" autoRev="1" fill="hold"/>
                                        <p:tgtEl>
                                          <p:spTgt spid="11"/>
                                        </p:tgtEl>
                                      </p:cBhvr>
                                      <p:by x="105000" y="105000"/>
                                    </p:animScale>
                                  </p:childTnLst>
                                </p:cTn>
                              </p:par>
                              <p:par>
                                <p:cTn id="76" presetID="26" presetClass="emph" presetSubtype="0" fill="hold" nodeType="withEffect">
                                  <p:stCondLst>
                                    <p:cond delay="0"/>
                                  </p:stCondLst>
                                  <p:childTnLst>
                                    <p:animEffect transition="out" filter="fade">
                                      <p:cBhvr>
                                        <p:cTn id="77" dur="500" tmFilter="0, 0; .2, .5; .8, .5; 1, 0"/>
                                        <p:tgtEl>
                                          <p:spTgt spid="8"/>
                                        </p:tgtEl>
                                      </p:cBhvr>
                                    </p:animEffect>
                                    <p:animScale>
                                      <p:cBhvr>
                                        <p:cTn id="78" dur="250" autoRev="1" fill="hold"/>
                                        <p:tgtEl>
                                          <p:spTgt spid="8"/>
                                        </p:tgtEl>
                                      </p:cBhvr>
                                      <p:by x="105000" y="105000"/>
                                    </p:animScale>
                                  </p:childTnLst>
                                </p:cTn>
                              </p:par>
                              <p:par>
                                <p:cTn id="79" presetID="26" presetClass="emph" presetSubtype="0" fill="hold" nodeType="withEffect">
                                  <p:stCondLst>
                                    <p:cond delay="0"/>
                                  </p:stCondLst>
                                  <p:childTnLst>
                                    <p:animEffect transition="out" filter="fade">
                                      <p:cBhvr>
                                        <p:cTn id="80" dur="500" tmFilter="0, 0; .2, .5; .8, .5; 1, 0"/>
                                        <p:tgtEl>
                                          <p:spTgt spid="7"/>
                                        </p:tgtEl>
                                      </p:cBhvr>
                                    </p:animEffect>
                                    <p:animScale>
                                      <p:cBhvr>
                                        <p:cTn id="81"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16x9_white.pptx" id="{A240C6B1-4B8B-4B09-890E-22AD0EDAE698}" vid="{87366DE1-901D-47FB-8DBB-89EE7EBFFA35}"/>
    </a:ext>
  </a:extLst>
</a:theme>
</file>

<file path=ppt/theme/theme2.xml><?xml version="1.0" encoding="utf-8"?>
<a:theme xmlns:a="http://schemas.openxmlformats.org/drawingml/2006/main" name="SAP_2016_16x9_black">
  <a:themeElements>
    <a:clrScheme name="SAP_colors_black_template">
      <a:dk1>
        <a:srgbClr val="000000"/>
      </a:dk1>
      <a:lt1>
        <a:srgbClr val="FFFFFF"/>
      </a:lt1>
      <a:dk2>
        <a:srgbClr val="CCCCCC"/>
      </a:dk2>
      <a:lt2>
        <a:srgbClr val="0076CB"/>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16x9_black.pptx" id="{872C9048-2E88-48BB-A528-3F05C8D1E3A4}" vid="{9EE464DF-4D33-4CA5-A369-CFD5D9025B26}"/>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SAP_2016_16x9_White</Template>
  <TotalTime>330</TotalTime>
  <Words>122</Words>
  <Application>Microsoft Office PowerPoint</Application>
  <PresentationFormat>Custom</PresentationFormat>
  <Paragraphs>37</Paragraphs>
  <Slides>7</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Courier New</vt:lpstr>
      <vt:lpstr>BentonSans Book</vt:lpstr>
      <vt:lpstr>BentonSans Light</vt:lpstr>
      <vt:lpstr>BentonSans Medium</vt:lpstr>
      <vt:lpstr>wingdings</vt:lpstr>
      <vt:lpstr>Arial Unicode MS</vt:lpstr>
      <vt:lpstr>Stencil</vt:lpstr>
      <vt:lpstr>Arial</vt:lpstr>
      <vt:lpstr>Symbol</vt:lpstr>
      <vt:lpstr>wingdings</vt:lpstr>
      <vt:lpstr>SAP_2016_16x9_white</vt:lpstr>
      <vt:lpstr>SAP_2016_16x9_black</vt:lpstr>
      <vt:lpstr>PowerPoint Presentation</vt:lpstr>
      <vt:lpstr>The          Lumira Data Bowl 50 - Finalist</vt:lpstr>
      <vt:lpstr>The          Lumira Data Bowl 50 - Finalist</vt:lpstr>
      <vt:lpstr>The          Lumira Data Bowl 50 - Finalist</vt:lpstr>
      <vt:lpstr>The          Lumira Data Bowl 50 - Finalist</vt:lpstr>
      <vt:lpstr>The          Lumira Data Bowl 50 - Finalist</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SE</dc:creator>
  <cp:lastModifiedBy>Sharma, Jitendra</cp:lastModifiedBy>
  <cp:revision>36</cp:revision>
  <dcterms:created xsi:type="dcterms:W3CDTF">2016-02-04T15:32:52Z</dcterms:created>
  <dcterms:modified xsi:type="dcterms:W3CDTF">2016-02-05T22:06:26Z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